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5"/>
  </p:notes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3B24C-448B-42F4-99C3-4FBD52F37833}" type="datetimeFigureOut">
              <a:rPr lang="fr-BE" smtClean="0"/>
              <a:t>17-04-25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BEB6E-A1F8-461A-95D4-F2304DF45D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15450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0BEB6E-A1F8-461A-95D4-F2304DF45D20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47710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94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43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85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32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33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465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168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03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39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361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7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0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72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17278C5-34E8-4293-BE47-73B18483A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!!Rectangle">
            <a:extLst>
              <a:ext uri="{FF2B5EF4-FFF2-40B4-BE49-F238E27FC236}">
                <a16:creationId xmlns:a16="http://schemas.microsoft.com/office/drawing/2014/main" id="{9A3F5928-D955-456A-97B5-AA390B8CE9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81C283-FFAB-15E7-B14B-67B83649746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57" b="17857"/>
          <a:stretch/>
        </p:blipFill>
        <p:spPr>
          <a:xfrm>
            <a:off x="-8858" y="-1"/>
            <a:ext cx="12191980" cy="7138219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B815C6F1-1E88-1F70-EC37-E6702B1D9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6275" y="5098254"/>
            <a:ext cx="9679449" cy="750259"/>
          </a:xfrm>
        </p:spPr>
        <p:txBody>
          <a:bodyPr anchor="ctr">
            <a:noAutofit/>
          </a:bodyPr>
          <a:lstStyle/>
          <a:p>
            <a:pPr algn="ctr"/>
            <a:r>
              <a:rPr lang="fr-FR" sz="4800" b="1" dirty="0"/>
              <a:t>Fiche Conseil N° 6</a:t>
            </a:r>
            <a:br>
              <a:rPr lang="fr-FR" sz="4800" b="1" dirty="0"/>
            </a:br>
            <a:r>
              <a:rPr lang="fr-FR" sz="6600" b="1" dirty="0"/>
              <a:t>MON ALIMENTATION</a:t>
            </a:r>
            <a:endParaRPr lang="fr-BE" sz="6600" b="1" dirty="0">
              <a:solidFill>
                <a:srgbClr val="FFFFFF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954" y="2875093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39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3734" y="31043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38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414" y="361953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A6F1300-9525-3454-A947-C228C9CCD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57452" y="858048"/>
            <a:ext cx="9962480" cy="1389191"/>
          </a:xfrm>
        </p:spPr>
        <p:txBody>
          <a:bodyPr>
            <a:noAutofit/>
          </a:bodyPr>
          <a:lstStyle/>
          <a:p>
            <a:pPr algn="ctr"/>
            <a:r>
              <a:rPr lang="fr-FR" sz="4800" dirty="0"/>
              <a:t>ASSOCIATION LES MAUX DE SPONDY-MYALGIE </a:t>
            </a:r>
          </a:p>
        </p:txBody>
      </p:sp>
    </p:spTree>
    <p:extLst>
      <p:ext uri="{BB962C8B-B14F-4D97-AF65-F5344CB8AC3E}">
        <p14:creationId xmlns:p14="http://schemas.microsoft.com/office/powerpoint/2010/main" val="2928173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34A1558-6E23-9211-BB0A-8A5D65EDB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2970" y="501651"/>
            <a:ext cx="3614334" cy="1716255"/>
          </a:xfrm>
        </p:spPr>
        <p:txBody>
          <a:bodyPr anchor="b">
            <a:normAutofit/>
          </a:bodyPr>
          <a:lstStyle/>
          <a:p>
            <a:pPr algn="ctr"/>
            <a:r>
              <a:rPr lang="fr-FR" sz="37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MIEUX MANGER</a:t>
            </a:r>
            <a:br>
              <a:rPr lang="fr-BE" sz="3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BE" sz="37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5ABDEAA-B248-4182-B67C-A925338E7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3406" y="466613"/>
            <a:ext cx="3003459" cy="2675212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que 5" descr="Plateau-repas de cantine scolaire avec hamburger, frites, salade, fruit et cookie">
            <a:extLst>
              <a:ext uri="{FF2B5EF4-FFF2-40B4-BE49-F238E27FC236}">
                <a16:creationId xmlns:a16="http://schemas.microsoft.com/office/drawing/2014/main" id="{8439D60E-E87F-9AAA-0FDB-7B815C70F6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810" y="722645"/>
            <a:ext cx="2215666" cy="2215666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014" y="3610394"/>
            <a:ext cx="2999031" cy="2674644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1222F65-9AFD-442B-8F0E-AAA61F9E9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6482" y="2065135"/>
            <a:ext cx="3003459" cy="2675212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que 6" descr="Bouteille de jus avec pommes et oranges">
            <a:extLst>
              <a:ext uri="{FF2B5EF4-FFF2-40B4-BE49-F238E27FC236}">
                <a16:creationId xmlns:a16="http://schemas.microsoft.com/office/drawing/2014/main" id="{07E641E1-4D6E-0EF0-D05B-1E90995788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70851" y="2356250"/>
            <a:ext cx="2215666" cy="2215666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2213D4-6BA6-D263-DB8C-32D1F4F0B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2969" y="2065135"/>
            <a:ext cx="4089768" cy="4615883"/>
          </a:xfrm>
        </p:spPr>
        <p:txBody>
          <a:bodyPr anchor="t">
            <a:normAutofit/>
          </a:bodyPr>
          <a:lstStyle/>
          <a:p>
            <a:pPr algn="ctr"/>
            <a:r>
              <a:rPr lang="fr-FR" sz="1600" b="1" dirty="0"/>
              <a:t>MOINS SOUVENT</a:t>
            </a:r>
          </a:p>
          <a:p>
            <a:pPr marL="0" indent="0" algn="ctr">
              <a:buNone/>
            </a:pPr>
            <a:r>
              <a:rPr lang="fr-FR" sz="1400" dirty="0"/>
              <a:t>Viande et sucreries</a:t>
            </a:r>
          </a:p>
          <a:p>
            <a:pPr marL="0" indent="0" algn="ctr">
              <a:buNone/>
            </a:pPr>
            <a:endParaRPr lang="fr-FR" sz="1400" dirty="0"/>
          </a:p>
          <a:p>
            <a:pPr algn="ctr"/>
            <a:r>
              <a:rPr lang="fr-FR" sz="1400" b="1" dirty="0"/>
              <a:t>MODEREMENT</a:t>
            </a:r>
          </a:p>
          <a:p>
            <a:pPr marL="0" indent="0" algn="ctr">
              <a:buNone/>
            </a:pPr>
            <a:r>
              <a:rPr lang="fr-FR" sz="1400" dirty="0"/>
              <a:t>Volaille et œufs (tous les 2 jours ou une fois par semaine)</a:t>
            </a:r>
          </a:p>
          <a:p>
            <a:pPr marL="0" indent="0" algn="ctr">
              <a:buNone/>
            </a:pPr>
            <a:r>
              <a:rPr lang="fr-FR" sz="1400" dirty="0"/>
              <a:t>Fromage et Yaourts (une fois par jour à une fois par semaine)</a:t>
            </a:r>
          </a:p>
          <a:p>
            <a:pPr marL="0" indent="0" algn="ctr">
              <a:buNone/>
            </a:pPr>
            <a:endParaRPr lang="fr-FR" sz="1400" dirty="0"/>
          </a:p>
          <a:p>
            <a:pPr algn="ctr"/>
            <a:r>
              <a:rPr lang="fr-FR" sz="1400" b="1" dirty="0"/>
              <a:t>A VOLONTE</a:t>
            </a:r>
          </a:p>
          <a:p>
            <a:pPr marL="0" indent="0" algn="ctr">
              <a:buNone/>
            </a:pPr>
            <a:r>
              <a:rPr lang="fr-FR" sz="1400" dirty="0"/>
              <a:t>Poissons et Fruits de Mer (au moins deux fois par semaine)</a:t>
            </a:r>
          </a:p>
          <a:p>
            <a:pPr marL="0" indent="0" algn="ctr">
              <a:buNone/>
            </a:pPr>
            <a:endParaRPr lang="fr-FR" sz="1400" dirty="0"/>
          </a:p>
          <a:p>
            <a:pPr algn="ctr"/>
            <a:r>
              <a:rPr lang="fr-FR" sz="1400" b="1" dirty="0"/>
              <a:t>A LA BASE DE CHAQUE REPAS</a:t>
            </a:r>
          </a:p>
          <a:p>
            <a:pPr marL="0" indent="0" algn="ctr">
              <a:buNone/>
            </a:pPr>
            <a:r>
              <a:rPr lang="fr-FR" sz="1400" dirty="0"/>
              <a:t>Légumes, fruits (surtout entiers), céréales, huiles d’olive de colza de noix…)</a:t>
            </a:r>
            <a:endParaRPr lang="fr-BE" sz="1400" dirty="0"/>
          </a:p>
        </p:txBody>
      </p:sp>
      <p:pic>
        <p:nvPicPr>
          <p:cNvPr id="6" name="Graphique 7" descr="Baies">
            <a:extLst>
              <a:ext uri="{FF2B5EF4-FFF2-40B4-BE49-F238E27FC236}">
                <a16:creationId xmlns:a16="http://schemas.microsoft.com/office/drawing/2014/main" id="{A75F472F-460E-08D5-C496-33FC5EB4E4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715152" y="3866262"/>
            <a:ext cx="2215391" cy="2215391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18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34A1558-6E23-9211-BB0A-8A5D65EDB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2970" y="501651"/>
            <a:ext cx="3614334" cy="1716255"/>
          </a:xfrm>
        </p:spPr>
        <p:txBody>
          <a:bodyPr anchor="b">
            <a:normAutofit/>
          </a:bodyPr>
          <a:lstStyle/>
          <a:p>
            <a:pPr algn="ctr"/>
            <a:r>
              <a:rPr lang="fr-FR" sz="37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MIEUX MANGER</a:t>
            </a:r>
            <a:br>
              <a:rPr lang="fr-BE" sz="3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BE" sz="37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5ABDEAA-B248-4182-B67C-A925338E7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3406" y="466613"/>
            <a:ext cx="3003459" cy="2675212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que 5" descr="Plateau-repas de cantine scolaire avec hamburger, frites, salade, fruit et cookie">
            <a:extLst>
              <a:ext uri="{FF2B5EF4-FFF2-40B4-BE49-F238E27FC236}">
                <a16:creationId xmlns:a16="http://schemas.microsoft.com/office/drawing/2014/main" id="{8439D60E-E87F-9AAA-0FDB-7B815C70F6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810" y="722645"/>
            <a:ext cx="2215666" cy="2215666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014" y="3610394"/>
            <a:ext cx="2999031" cy="2674644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1222F65-9AFD-442B-8F0E-AAA61F9E9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6482" y="2065135"/>
            <a:ext cx="3003459" cy="2675212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que 6" descr="Bouteille de jus avec pommes et oranges">
            <a:extLst>
              <a:ext uri="{FF2B5EF4-FFF2-40B4-BE49-F238E27FC236}">
                <a16:creationId xmlns:a16="http://schemas.microsoft.com/office/drawing/2014/main" id="{07E641E1-4D6E-0EF0-D05B-1E90995788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70851" y="2356250"/>
            <a:ext cx="2215666" cy="2215666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2213D4-6BA6-D263-DB8C-32D1F4F0B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2969" y="2065135"/>
            <a:ext cx="4089768" cy="4615883"/>
          </a:xfrm>
        </p:spPr>
        <p:txBody>
          <a:bodyPr anchor="t">
            <a:normAutofit fontScale="92500" lnSpcReduction="20000"/>
          </a:bodyPr>
          <a:lstStyle/>
          <a:p>
            <a:pPr algn="ctr"/>
            <a:r>
              <a:rPr lang="fr-FR" sz="1400" b="1" dirty="0"/>
              <a:t>APPORT EN VITAMINE</a:t>
            </a:r>
          </a:p>
          <a:p>
            <a:pPr marL="0" indent="0" algn="ctr">
              <a:buNone/>
            </a:pPr>
            <a:r>
              <a:rPr lang="fr-FR" sz="1400" dirty="0"/>
              <a:t>Favoriser les fruits rouges comme les fraises, grenades, framboises ,,,</a:t>
            </a:r>
          </a:p>
          <a:p>
            <a:pPr marL="0" indent="0" algn="ctr">
              <a:buNone/>
            </a:pPr>
            <a:endParaRPr lang="fr-FR" sz="1400" dirty="0"/>
          </a:p>
          <a:p>
            <a:pPr algn="ctr"/>
            <a:r>
              <a:rPr lang="fr-FR" sz="1400" b="1" dirty="0"/>
              <a:t>HUILES</a:t>
            </a:r>
          </a:p>
          <a:p>
            <a:pPr marL="0" indent="0" algn="ctr">
              <a:buNone/>
            </a:pPr>
            <a:r>
              <a:rPr lang="fr-FR" sz="1400" dirty="0"/>
              <a:t>Oméga 3 : anti-inflammatoire</a:t>
            </a:r>
          </a:p>
          <a:p>
            <a:pPr marL="0" indent="0" algn="ctr">
              <a:buNone/>
            </a:pPr>
            <a:r>
              <a:rPr lang="fr-FR" sz="1400" dirty="0"/>
              <a:t>Oméga 6 : Pro inflammatoire en grande quantité</a:t>
            </a:r>
          </a:p>
          <a:p>
            <a:pPr marL="0" indent="0" algn="ctr">
              <a:buNone/>
            </a:pPr>
            <a:endParaRPr lang="fr-FR" sz="1400" dirty="0"/>
          </a:p>
          <a:p>
            <a:pPr marL="0" indent="0" algn="ctr">
              <a:buNone/>
            </a:pPr>
            <a:r>
              <a:rPr lang="fr-FR" sz="1400" b="1" i="1" dirty="0"/>
              <a:t>Si vous n’avez pas la possibilité d’acheter des légumes et fruits frais chez le Primeur, favorisez les produits surgelés. </a:t>
            </a:r>
          </a:p>
          <a:p>
            <a:pPr marL="0" indent="0" algn="ctr">
              <a:buNone/>
            </a:pPr>
            <a:endParaRPr lang="fr-FR" sz="1400" dirty="0"/>
          </a:p>
          <a:p>
            <a:pPr marL="0" indent="0" algn="ctr">
              <a:buNone/>
            </a:pPr>
            <a:r>
              <a:rPr lang="fr-FR" sz="1400" dirty="0">
                <a:solidFill>
                  <a:srgbClr val="FF0000"/>
                </a:solidFill>
              </a:rPr>
              <a:t>Comme tout, il suffit d’être raisonnable et ne pas faire d’abus.</a:t>
            </a:r>
          </a:p>
          <a:p>
            <a:pPr marL="0" indent="0" algn="ctr">
              <a:buNone/>
            </a:pPr>
            <a:endParaRPr lang="fr-FR" sz="1400" dirty="0"/>
          </a:p>
          <a:p>
            <a:pPr marL="0" indent="0" algn="ctr">
              <a:buNone/>
            </a:pPr>
            <a:r>
              <a:rPr lang="fr-BE" sz="1400" dirty="0"/>
              <a:t>* </a:t>
            </a:r>
            <a:r>
              <a:rPr lang="fr-BE" sz="1400" b="1" i="1" dirty="0"/>
              <a:t>Conseils qui m’ont été donnés. Chaque personne est libre de manger, consommer à sa guise et selon ses tolérances, car chaque personne réagit différemment que ce soit aux traitements, douleurs et aliments. Ceci n’est que conseils, en aucun cas </a:t>
            </a:r>
            <a:r>
              <a:rPr lang="fr-BE" sz="1400" b="1" i="1"/>
              <a:t>une obligation.</a:t>
            </a:r>
            <a:endParaRPr lang="fr-BE" sz="1400" b="1" i="1" dirty="0"/>
          </a:p>
        </p:txBody>
      </p:sp>
      <p:pic>
        <p:nvPicPr>
          <p:cNvPr id="6" name="Graphique 7" descr="Baies">
            <a:extLst>
              <a:ext uri="{FF2B5EF4-FFF2-40B4-BE49-F238E27FC236}">
                <a16:creationId xmlns:a16="http://schemas.microsoft.com/office/drawing/2014/main" id="{A75F472F-460E-08D5-C496-33FC5EB4E4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715152" y="3866262"/>
            <a:ext cx="2215391" cy="2215391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461536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202</Words>
  <Application>Microsoft Office PowerPoint</Application>
  <PresentationFormat>Grand écran</PresentationFormat>
  <Paragraphs>29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Arial</vt:lpstr>
      <vt:lpstr>Univers</vt:lpstr>
      <vt:lpstr>GradientVTI</vt:lpstr>
      <vt:lpstr>ASSOCIATION LES MAUX DE SPONDY-MYALGIE </vt:lpstr>
      <vt:lpstr>MIEUX MANGER </vt:lpstr>
      <vt:lpstr>MIEUX MANGER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Marylene Giacomini</dc:creator>
  <cp:lastModifiedBy>Marylene Giacomini</cp:lastModifiedBy>
  <cp:revision>2</cp:revision>
  <cp:lastPrinted>2024-09-05T10:09:21Z</cp:lastPrinted>
  <dcterms:created xsi:type="dcterms:W3CDTF">2024-07-14T06:19:27Z</dcterms:created>
  <dcterms:modified xsi:type="dcterms:W3CDTF">2025-04-17T13:16:53Z</dcterms:modified>
</cp:coreProperties>
</file>