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38" r:id="rId2"/>
    <p:sldId id="339" r:id="rId3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55555"/>
    <a:srgbClr val="346C85"/>
    <a:srgbClr val="2C4788"/>
    <a:srgbClr val="386D3C"/>
    <a:srgbClr val="4D348D"/>
    <a:srgbClr val="7A7500"/>
    <a:srgbClr val="A15800"/>
    <a:srgbClr val="982F32"/>
    <a:srgbClr val="395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7F258-B800-4C73-B4E9-E1B1E8DE81A8}" v="15" dt="2025-01-24T16:17:12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>
      <p:cViewPr varScale="1">
        <p:scale>
          <a:sx n="62" d="100"/>
          <a:sy n="62" d="100"/>
        </p:scale>
        <p:origin x="1056" y="2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handoutMaster" Target="handoutMasters/handoutMaster1.xml" /><Relationship Id="rId10" Type="http://schemas.microsoft.com/office/2015/10/relationships/revisionInfo" Target="revisionInfo.xml" /><Relationship Id="rId4" Type="http://schemas.openxmlformats.org/officeDocument/2006/relationships/notesMaster" Target="notesMasters/notesMaster1.xml" /><Relationship Id="rId9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D5984A11-5ECB-4077-BADD-F618032AD9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7F0166-56C4-43F6-989E-406F486709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0B51280-23D1-430D-A99E-D242EA5823E5}" type="datetime1">
              <a:rPr lang="fr-FR" smtClean="0"/>
              <a:t>24/01/2025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CBF9A1-0D7A-4DBE-82E3-179E6E801C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FD0DD9-F65D-4C02-877C-6027B7D2C9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0EE40A6-6562-4B3C-B215-A5C6B13DF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6795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EE832C1-9BC2-409A-B871-5BD59319B4CE}" type="datetime1">
              <a:rPr lang="fr-FR" noProof="0" smtClean="0"/>
              <a:t>24/01/2025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DE30290-39D8-481B-952D-A1053AA941C9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2794234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DE30290-39D8-481B-952D-A1053AA941C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127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DE30290-39D8-481B-952D-A1053AA941C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738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BE27CB52-5FCD-F146-AE98-5D36C008A7D9}"/>
              </a:ext>
            </a:extLst>
          </p:cNvPr>
          <p:cNvGrpSpPr/>
          <p:nvPr userDrawn="1"/>
        </p:nvGrpSpPr>
        <p:grpSpPr>
          <a:xfrm>
            <a:off x="914401" y="381000"/>
            <a:ext cx="10286999" cy="5898494"/>
            <a:chOff x="914401" y="381000"/>
            <a:chExt cx="10286999" cy="5898494"/>
          </a:xfrm>
        </p:grpSpPr>
        <p:sp>
          <p:nvSpPr>
            <p:cNvPr id="6" name="Forme libre 5">
              <a:extLst>
                <a:ext uri="{FF2B5EF4-FFF2-40B4-BE49-F238E27FC236}">
                  <a16:creationId xmlns:a16="http://schemas.microsoft.com/office/drawing/2014/main" id="{B2F99DF6-A203-9D44-9A6A-0AC1A58A2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81000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A5C25D-8B04-E449-8398-ED746F8F1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381000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04B6911B-F297-B44C-8316-87E47393E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381000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9" name="Forme libre 5">
              <a:extLst>
                <a:ext uri="{FF2B5EF4-FFF2-40B4-BE49-F238E27FC236}">
                  <a16:creationId xmlns:a16="http://schemas.microsoft.com/office/drawing/2014/main" id="{0D5C4F43-367C-5343-8A38-57B3BAAE4B9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1700886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31A44D34-7D43-3041-BE40-47BC4436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2009108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48C36294-54E6-784C-BF93-7B9ABCAEC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2009108"/>
              <a:ext cx="2971800" cy="10137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B120C752-BA15-9643-A94E-FB98A0B1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2009108"/>
              <a:ext cx="2286000" cy="1013737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7A850F63-58A8-914F-B36B-53BD94BEEFE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4401" y="3328995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4" name="Forme libre 5">
              <a:extLst>
                <a:ext uri="{FF2B5EF4-FFF2-40B4-BE49-F238E27FC236}">
                  <a16:creationId xmlns:a16="http://schemas.microsoft.com/office/drawing/2014/main" id="{661785BE-3E4A-B842-9021-2744E3BE0706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914401" y="2009108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728206F1-0590-3045-9EE1-3BBF4A1F3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637217"/>
              <a:ext cx="2971800" cy="10137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B2C863B8-6C48-CE4E-86C5-9D65612E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3637217"/>
              <a:ext cx="2286000" cy="101373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AAFC0E6B-47C3-8948-96A4-7A2BA65E6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637217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8" name="Forme libre 6">
              <a:extLst>
                <a:ext uri="{FF2B5EF4-FFF2-40B4-BE49-F238E27FC236}">
                  <a16:creationId xmlns:a16="http://schemas.microsoft.com/office/drawing/2014/main" id="{DE3570BC-E748-824B-91B8-9E214DAC5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381000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9" name="Forme libre 5">
              <a:extLst>
                <a:ext uri="{FF2B5EF4-FFF2-40B4-BE49-F238E27FC236}">
                  <a16:creationId xmlns:a16="http://schemas.microsoft.com/office/drawing/2014/main" id="{513C581F-E365-4E44-8355-5CCFF1B3A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637423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0" name="Forme libre 5">
              <a:extLst>
                <a:ext uri="{FF2B5EF4-FFF2-40B4-BE49-F238E27FC236}">
                  <a16:creationId xmlns:a16="http://schemas.microsoft.com/office/drawing/2014/main" id="{B349D190-8F35-B646-88D3-9861D931660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4957309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1" name="Rectangle 6">
              <a:extLst>
                <a:ext uri="{FF2B5EF4-FFF2-40B4-BE49-F238E27FC236}">
                  <a16:creationId xmlns:a16="http://schemas.microsoft.com/office/drawing/2014/main" id="{3725277D-9044-3C48-BDCE-4986AA12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5265531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4ABF5809-C05D-9E41-8FD3-CBFCBD7D4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5265531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3" name="Forme libre 6">
              <a:extLst>
                <a:ext uri="{FF2B5EF4-FFF2-40B4-BE49-F238E27FC236}">
                  <a16:creationId xmlns:a16="http://schemas.microsoft.com/office/drawing/2014/main" id="{BF93E815-6D33-CC40-8B9F-4C1C0C4EF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5265325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</p:grp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B5DB475C-570C-0741-AE08-FF2AC73C4D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77148" y="455678"/>
            <a:ext cx="1532496" cy="24722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A7976A92-7A4D-E44C-A0BC-00D844E5DC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81200" y="70354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6A05A9C5-0E13-B84C-99F1-55C3654E2A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87475" y="45567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3" name="Espace réservé du texte 30">
            <a:extLst>
              <a:ext uri="{FF2B5EF4-FFF2-40B4-BE49-F238E27FC236}">
                <a16:creationId xmlns:a16="http://schemas.microsoft.com/office/drawing/2014/main" id="{1DBB0CF0-A1A4-CE4D-A441-A9BE0438D8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91527" y="70354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EB140318-B0A5-5541-9A49-E4C65AD70F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7075" y="45567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5" name="Espace réservé du texte 30">
            <a:extLst>
              <a:ext uri="{FF2B5EF4-FFF2-40B4-BE49-F238E27FC236}">
                <a16:creationId xmlns:a16="http://schemas.microsoft.com/office/drawing/2014/main" id="{8DB73B70-08EE-414C-ADF5-DF5B276D36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1126" y="70354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BEE9AEBC-8DC2-2D48-B210-63E837706E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014963" y="738933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7" name="Espace réservé du texte 30">
            <a:extLst>
              <a:ext uri="{FF2B5EF4-FFF2-40B4-BE49-F238E27FC236}">
                <a16:creationId xmlns:a16="http://schemas.microsoft.com/office/drawing/2014/main" id="{76410E08-BB9A-F847-909A-BCAAF79CF2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019015" y="9867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690BF716-5243-B247-A3A7-86186B18CC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79947" y="1782845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0" name="Espace réservé du texte 30">
            <a:extLst>
              <a:ext uri="{FF2B5EF4-FFF2-40B4-BE49-F238E27FC236}">
                <a16:creationId xmlns:a16="http://schemas.microsoft.com/office/drawing/2014/main" id="{8C5EE851-3E5C-3F4D-9420-2ABCC1A442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83999" y="2030707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2186EDF5-C869-EA41-9C4E-6E82C7A91B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16943" y="2078738"/>
            <a:ext cx="21126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2" name="Espace réservé du texte 30">
            <a:extLst>
              <a:ext uri="{FF2B5EF4-FFF2-40B4-BE49-F238E27FC236}">
                <a16:creationId xmlns:a16="http://schemas.microsoft.com/office/drawing/2014/main" id="{67D1694C-F69E-BE44-B95E-57E013014EE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20000" y="2326600"/>
            <a:ext cx="210962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2D28A37-B695-C344-A64D-FC45297DAD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67674" y="2078738"/>
            <a:ext cx="2337641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4" name="Espace réservé du texte 30">
            <a:extLst>
              <a:ext uri="{FF2B5EF4-FFF2-40B4-BE49-F238E27FC236}">
                <a16:creationId xmlns:a16="http://schemas.microsoft.com/office/drawing/2014/main" id="{6CE9677C-98EC-AB4A-8701-5D92C2D7A54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71726" y="2326600"/>
            <a:ext cx="233764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B3D23E3D-796F-D34B-9210-9174D150D5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06244" y="2078738"/>
            <a:ext cx="208953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6" name="Espace réservé du texte 30">
            <a:extLst>
              <a:ext uri="{FF2B5EF4-FFF2-40B4-BE49-F238E27FC236}">
                <a16:creationId xmlns:a16="http://schemas.microsoft.com/office/drawing/2014/main" id="{671AE421-0AC3-DC4A-AC91-E75C8CED1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09287" y="2326600"/>
            <a:ext cx="208651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7" name="Espace réservé du texte 25">
            <a:extLst>
              <a:ext uri="{FF2B5EF4-FFF2-40B4-BE49-F238E27FC236}">
                <a16:creationId xmlns:a16="http://schemas.microsoft.com/office/drawing/2014/main" id="{3DC2A67C-BA03-7041-B79A-28B23C47262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8804" y="2294000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8" name="Espace réservé du texte 30">
            <a:extLst>
              <a:ext uri="{FF2B5EF4-FFF2-40B4-BE49-F238E27FC236}">
                <a16:creationId xmlns:a16="http://schemas.microsoft.com/office/drawing/2014/main" id="{87C1FA06-5702-0E4B-AC29-450C9B46902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82856" y="254186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A6172F7F-D625-B848-A23D-AC74258C5F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40294" y="3440159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0" name="Espace réservé du texte 30">
            <a:extLst>
              <a:ext uri="{FF2B5EF4-FFF2-40B4-BE49-F238E27FC236}">
                <a16:creationId xmlns:a16="http://schemas.microsoft.com/office/drawing/2014/main" id="{74349B84-A38B-384C-BE16-7B18D317254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44346" y="3688021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53464D34-16AF-CF4B-9413-5A7E59930E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71726" y="3709418"/>
            <a:ext cx="1870430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2" name="Espace réservé du texte 30">
            <a:extLst>
              <a:ext uri="{FF2B5EF4-FFF2-40B4-BE49-F238E27FC236}">
                <a16:creationId xmlns:a16="http://schemas.microsoft.com/office/drawing/2014/main" id="{5C00727B-E1E9-C145-9A5F-06352EAAF8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075778" y="3957280"/>
            <a:ext cx="1870430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3" name="Espace réservé du texte 25">
            <a:extLst>
              <a:ext uri="{FF2B5EF4-FFF2-40B4-BE49-F238E27FC236}">
                <a16:creationId xmlns:a16="http://schemas.microsoft.com/office/drawing/2014/main" id="{8BA549E7-AC75-AA41-A620-092D507C1BC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12345" y="3709418"/>
            <a:ext cx="19987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4" name="Espace réservé du texte 30">
            <a:extLst>
              <a:ext uri="{FF2B5EF4-FFF2-40B4-BE49-F238E27FC236}">
                <a16:creationId xmlns:a16="http://schemas.microsoft.com/office/drawing/2014/main" id="{901D0D0F-2057-274E-9334-0BDFDD8975A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41639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5" name="Espace réservé du texte 25">
            <a:extLst>
              <a:ext uri="{FF2B5EF4-FFF2-40B4-BE49-F238E27FC236}">
                <a16:creationId xmlns:a16="http://schemas.microsoft.com/office/drawing/2014/main" id="{98088848-43C5-0748-A068-E561874340B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47285" y="3709418"/>
            <a:ext cx="19987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6" name="Espace réservé du texte 30">
            <a:extLst>
              <a:ext uri="{FF2B5EF4-FFF2-40B4-BE49-F238E27FC236}">
                <a16:creationId xmlns:a16="http://schemas.microsoft.com/office/drawing/2014/main" id="{AFB6D5F1-CFF2-AE41-A794-3DA200E188A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65133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7" name="Espace réservé du texte 25">
            <a:extLst>
              <a:ext uri="{FF2B5EF4-FFF2-40B4-BE49-F238E27FC236}">
                <a16:creationId xmlns:a16="http://schemas.microsoft.com/office/drawing/2014/main" id="{C23503DA-BAB3-E142-96D4-E1C5DED1BBC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983999" y="4015533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8" name="Espace réservé du texte 30">
            <a:extLst>
              <a:ext uri="{FF2B5EF4-FFF2-40B4-BE49-F238E27FC236}">
                <a16:creationId xmlns:a16="http://schemas.microsoft.com/office/drawing/2014/main" id="{A18AF3A6-012F-E946-82A7-FC28273D995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988051" y="42633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9" name="Espace réservé du texte 25">
            <a:extLst>
              <a:ext uri="{FF2B5EF4-FFF2-40B4-BE49-F238E27FC236}">
                <a16:creationId xmlns:a16="http://schemas.microsoft.com/office/drawing/2014/main" id="{6EB289C5-6287-B044-AD9B-A01310746A5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009974" y="5052440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0" name="Espace réservé du texte 30">
            <a:extLst>
              <a:ext uri="{FF2B5EF4-FFF2-40B4-BE49-F238E27FC236}">
                <a16:creationId xmlns:a16="http://schemas.microsoft.com/office/drawing/2014/main" id="{7C7E16A3-1EBC-754A-BB7B-D239BF5C6F9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014026" y="530030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1" name="Espace réservé du texte 25">
            <a:extLst>
              <a:ext uri="{FF2B5EF4-FFF2-40B4-BE49-F238E27FC236}">
                <a16:creationId xmlns:a16="http://schemas.microsoft.com/office/drawing/2014/main" id="{4E9BA4E9-F591-2544-A097-62D6A482E9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790015" y="534009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2" name="Espace réservé du texte 30">
            <a:extLst>
              <a:ext uri="{FF2B5EF4-FFF2-40B4-BE49-F238E27FC236}">
                <a16:creationId xmlns:a16="http://schemas.microsoft.com/office/drawing/2014/main" id="{2CD3D6A6-31C4-1441-9451-8FFF3E8124A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794066" y="558796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3" name="Espace réservé du texte 25">
            <a:extLst>
              <a:ext uri="{FF2B5EF4-FFF2-40B4-BE49-F238E27FC236}">
                <a16:creationId xmlns:a16="http://schemas.microsoft.com/office/drawing/2014/main" id="{16305EA5-7C89-1745-8ABF-DC5EDA1285C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42155" y="534009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4" name="Espace réservé du texte 30">
            <a:extLst>
              <a:ext uri="{FF2B5EF4-FFF2-40B4-BE49-F238E27FC236}">
                <a16:creationId xmlns:a16="http://schemas.microsoft.com/office/drawing/2014/main" id="{AC65B23F-D2DD-B046-B6AC-7FBDDE5AE36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946207" y="558796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5" name="Espace réservé du texte 25">
            <a:extLst>
              <a:ext uri="{FF2B5EF4-FFF2-40B4-BE49-F238E27FC236}">
                <a16:creationId xmlns:a16="http://schemas.microsoft.com/office/drawing/2014/main" id="{6D90CB77-963D-A047-961E-E9FCFF2DC7B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977148" y="5340098"/>
            <a:ext cx="1532496" cy="24722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6" name="Espace réservé du texte 30">
            <a:extLst>
              <a:ext uri="{FF2B5EF4-FFF2-40B4-BE49-F238E27FC236}">
                <a16:creationId xmlns:a16="http://schemas.microsoft.com/office/drawing/2014/main" id="{48805874-27D7-0C47-824E-243C35891BC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981200" y="558796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7" name="Espace réservé du titre 1">
            <a:extLst>
              <a:ext uri="{FF2B5EF4-FFF2-40B4-BE49-F238E27FC236}">
                <a16:creationId xmlns:a16="http://schemas.microsoft.com/office/drawing/2014/main" id="{0B1CA04A-E3DE-4D8C-B840-CC67699FF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397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23116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95FE40-2911-4771-86E4-969C16231A36}" type="datetime1">
              <a:rPr lang="fr-FR" noProof="0" smtClean="0"/>
              <a:t>24/01/2025</a:t>
            </a:fld>
            <a:endParaRPr lang="fr-FR" noProof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A64F31B-23FA-4075-AF7D-6228CFD12F0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5" name="Espace réservé du titre 1">
            <a:extLst>
              <a:ext uri="{FF2B5EF4-FFF2-40B4-BE49-F238E27FC236}">
                <a16:creationId xmlns:a16="http://schemas.microsoft.com/office/drawing/2014/main" id="{0D371EF8-9F5A-4DAB-B41B-5C4E1E47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EF4B8AD-1E3F-41A0-B9E7-981626D8B3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47800" y="2438400"/>
            <a:ext cx="9296400" cy="228600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99968323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F593241-6B2C-413E-AB0F-2EF989D01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3E543-5EC2-44ED-8994-0F613642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2F2D13-B89E-440E-B2A2-65809F947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67669A-81AB-4567-AC0E-8A4D53B63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DBF2DD-1ECF-49C1-A4DF-FBE7D8DA8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AC81368-A1D1-4130-A7AA-C81582F3A5F2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3898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fr-FR/office/edit-a-diagram-template-d92c5d31-f8a3-4aff-a222-651a43c11857?ui=fr-FR&amp;rs=fr-FR&amp;ad=FR" TargetMode="External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B84C2A-EBA6-4721-B367-D7B2C5111A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43472" y="455678"/>
            <a:ext cx="2166172" cy="724123"/>
          </a:xfrm>
        </p:spPr>
        <p:txBody>
          <a:bodyPr rtlCol="0"/>
          <a:lstStyle/>
          <a:p>
            <a:pPr algn="ctr" rtl="0"/>
            <a:r>
              <a:rPr lang="fr-FR" sz="2400" b="1" dirty="0"/>
              <a:t>AVANT LE CHOC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A53D96C-539B-4E54-8B89-9558BBD32D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fr-FR" sz="2000" b="1" dirty="0"/>
              <a:t>VIE </a:t>
            </a:r>
            <a:r>
              <a:rPr lang="fr-FR" sz="2000" b="1" dirty="0">
                <a:effectLst/>
              </a:rPr>
              <a:t>SOCIALE ET FAMILIALE</a:t>
            </a:r>
          </a:p>
          <a:p>
            <a:pPr rtl="0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FE60E36-E23A-460F-8F04-E02FD4C76B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fr-FR" sz="2000" b="1" dirty="0">
                <a:effectLst/>
              </a:rPr>
              <a:t>CONFIANCE EN SOI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7D1A344-66D0-482E-B0AE-442AC4378C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r-FR" sz="1600" dirty="0"/>
              <a:t>Réactif en résolution de problèmes</a:t>
            </a:r>
          </a:p>
          <a:p>
            <a:pPr rtl="0"/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73C7655-7AD1-4499-8548-0DF446F69E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28461" y="851379"/>
            <a:ext cx="1308099" cy="831280"/>
          </a:xfrm>
        </p:spPr>
        <p:txBody>
          <a:bodyPr rtlCol="0"/>
          <a:lstStyle/>
          <a:p>
            <a:pPr rtl="0"/>
            <a:r>
              <a:rPr lang="fr-FR" sz="1800" b="1" dirty="0"/>
              <a:t>PENSEES POSITIVES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C21C4A5-12E6-4DC5-8296-3ED4F754B2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58409" y="2073400"/>
            <a:ext cx="993833" cy="613405"/>
          </a:xfrm>
        </p:spPr>
        <p:txBody>
          <a:bodyPr rtlCol="0"/>
          <a:lstStyle/>
          <a:p>
            <a:pPr rtl="0"/>
            <a:r>
              <a:rPr lang="fr-FR" sz="1600" b="1" dirty="0"/>
              <a:t>ESTIME DE SOI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5541909-1013-41E1-BA74-A4F825DA02C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20000" y="2133600"/>
            <a:ext cx="2109621" cy="806405"/>
          </a:xfrm>
        </p:spPr>
        <p:txBody>
          <a:bodyPr rtlCol="0"/>
          <a:lstStyle/>
          <a:p>
            <a:pPr marL="0" indent="0" rtl="0">
              <a:buNone/>
            </a:pPr>
            <a:r>
              <a:rPr lang="fr-FR" sz="2400" b="1" dirty="0">
                <a:solidFill>
                  <a:srgbClr val="FF0000"/>
                </a:solidFill>
              </a:rPr>
              <a:t>LE CHOC, LE TRAUMATISME</a:t>
            </a:r>
          </a:p>
        </p:txBody>
      </p:sp>
      <p:sp>
        <p:nvSpPr>
          <p:cNvPr id="17" name="Espace réservé du texte 16" descr="Icône représentant une loupe">
            <a:extLst>
              <a:ext uri="{FF2B5EF4-FFF2-40B4-BE49-F238E27FC236}">
                <a16:creationId xmlns:a16="http://schemas.microsoft.com/office/drawing/2014/main" id="{182A2768-BE2F-418A-BF07-5D8597A55C7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fr-FR" sz="1600" b="1" dirty="0"/>
              <a:t>LE DENI, LA COLERE </a:t>
            </a:r>
          </a:p>
        </p:txBody>
      </p:sp>
      <p:sp>
        <p:nvSpPr>
          <p:cNvPr id="55" name="Forme libre : Forme 4" descr="Icône représentant une loupe" title="Icône représentant une loupe">
            <a:extLst>
              <a:ext uri="{FF2B5EF4-FFF2-40B4-BE49-F238E27FC236}">
                <a16:creationId xmlns:a16="http://schemas.microsoft.com/office/drawing/2014/main" id="{1A1ED435-50A9-4700-A918-12B5B0A50C90}"/>
              </a:ext>
            </a:extLst>
          </p:cNvPr>
          <p:cNvSpPr>
            <a:spLocks/>
          </p:cNvSpPr>
          <p:nvPr/>
        </p:nvSpPr>
        <p:spPr bwMode="auto">
          <a:xfrm>
            <a:off x="4724400" y="2133600"/>
            <a:ext cx="390525" cy="398463"/>
          </a:xfrm>
          <a:custGeom>
            <a:avLst/>
            <a:gdLst>
              <a:gd name="T0" fmla="*/ 388767 w 391122"/>
              <a:gd name="T1" fmla="*/ 372532 h 398502"/>
              <a:gd name="T2" fmla="*/ 286928 w 391122"/>
              <a:gd name="T3" fmla="*/ 259623 h 398502"/>
              <a:gd name="T4" fmla="*/ 320136 w 391122"/>
              <a:gd name="T5" fmla="*/ 162212 h 398502"/>
              <a:gd name="T6" fmla="*/ 162211 w 391122"/>
              <a:gd name="T7" fmla="*/ 4287 h 398502"/>
              <a:gd name="T8" fmla="*/ 4287 w 391122"/>
              <a:gd name="T9" fmla="*/ 162212 h 398502"/>
              <a:gd name="T10" fmla="*/ 162211 w 391122"/>
              <a:gd name="T11" fmla="*/ 320136 h 398502"/>
              <a:gd name="T12" fmla="*/ 262575 w 391122"/>
              <a:gd name="T13" fmla="*/ 283976 h 398502"/>
              <a:gd name="T14" fmla="*/ 362938 w 391122"/>
              <a:gd name="T15" fmla="*/ 395409 h 398502"/>
              <a:gd name="T16" fmla="*/ 388767 w 391122"/>
              <a:gd name="T17" fmla="*/ 372532 h 398502"/>
              <a:gd name="T18" fmla="*/ 162211 w 391122"/>
              <a:gd name="T19" fmla="*/ 286190 h 398502"/>
              <a:gd name="T20" fmla="*/ 38971 w 391122"/>
              <a:gd name="T21" fmla="*/ 162950 h 398502"/>
              <a:gd name="T22" fmla="*/ 162211 w 391122"/>
              <a:gd name="T23" fmla="*/ 39709 h 398502"/>
              <a:gd name="T24" fmla="*/ 285452 w 391122"/>
              <a:gd name="T25" fmla="*/ 162950 h 398502"/>
              <a:gd name="T26" fmla="*/ 162211 w 391122"/>
              <a:gd name="T27" fmla="*/ 286190 h 3985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122" h="398502">
                <a:moveTo>
                  <a:pt x="388767" y="372532"/>
                </a:moveTo>
                <a:lnTo>
                  <a:pt x="286928" y="259623"/>
                </a:lnTo>
                <a:cubicBezTo>
                  <a:pt x="307591" y="233056"/>
                  <a:pt x="320136" y="199110"/>
                  <a:pt x="320136" y="162212"/>
                </a:cubicBezTo>
                <a:cubicBezTo>
                  <a:pt x="320136" y="75132"/>
                  <a:pt x="249291" y="4287"/>
                  <a:pt x="162211" y="4287"/>
                </a:cubicBezTo>
                <a:cubicBezTo>
                  <a:pt x="75131" y="4287"/>
                  <a:pt x="4287" y="75132"/>
                  <a:pt x="4287" y="162212"/>
                </a:cubicBezTo>
                <a:cubicBezTo>
                  <a:pt x="4287" y="249292"/>
                  <a:pt x="75131" y="320136"/>
                  <a:pt x="162211" y="320136"/>
                </a:cubicBezTo>
                <a:cubicBezTo>
                  <a:pt x="200586" y="320136"/>
                  <a:pt x="235270" y="306853"/>
                  <a:pt x="262575" y="283976"/>
                </a:cubicBezTo>
                <a:lnTo>
                  <a:pt x="362938" y="395409"/>
                </a:lnTo>
                <a:lnTo>
                  <a:pt x="388767" y="372532"/>
                </a:lnTo>
                <a:close/>
                <a:moveTo>
                  <a:pt x="162211" y="286190"/>
                </a:moveTo>
                <a:cubicBezTo>
                  <a:pt x="94318" y="286190"/>
                  <a:pt x="38971" y="230843"/>
                  <a:pt x="38971" y="162950"/>
                </a:cubicBezTo>
                <a:cubicBezTo>
                  <a:pt x="38971" y="95057"/>
                  <a:pt x="94318" y="39709"/>
                  <a:pt x="162211" y="39709"/>
                </a:cubicBezTo>
                <a:cubicBezTo>
                  <a:pt x="230104" y="39709"/>
                  <a:pt x="285452" y="95057"/>
                  <a:pt x="285452" y="162950"/>
                </a:cubicBezTo>
                <a:cubicBezTo>
                  <a:pt x="285452" y="230843"/>
                  <a:pt x="230104" y="286190"/>
                  <a:pt x="162211" y="28619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rtl="0"/>
            <a:endParaRPr lang="fr-FR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C8F7821-37F5-46E6-9F2A-4A1ADE8EBF4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r>
              <a:rPr lang="fr-FR" b="1" dirty="0">
                <a:effectLst/>
              </a:rPr>
              <a:t>VIE</a:t>
            </a:r>
            <a:r>
              <a:rPr lang="fr-FR" dirty="0"/>
              <a:t> </a:t>
            </a:r>
            <a:r>
              <a:rPr lang="fr-FR" b="1" dirty="0">
                <a:effectLst/>
              </a:rPr>
              <a:t> SOCIALE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C8ECFD2A-1AB1-4279-BA30-6754655839E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fr-FR" dirty="0"/>
              <a:t>Perte de travail, d’amis, de proches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05CE3955-2C0F-45AA-947A-8241CED2DB0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23676" y="2380102"/>
            <a:ext cx="1154327" cy="613405"/>
          </a:xfrm>
        </p:spPr>
        <p:txBody>
          <a:bodyPr rtlCol="0"/>
          <a:lstStyle/>
          <a:p>
            <a:endParaRPr lang="fr-FR" b="1" dirty="0"/>
          </a:p>
          <a:p>
            <a:pPr rtl="0"/>
            <a:endParaRPr lang="fr-FR" dirty="0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8BEAF27C-326A-4165-A25B-0C985891FBD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014257" y="3650577"/>
            <a:ext cx="1322926" cy="613405"/>
          </a:xfrm>
        </p:spPr>
        <p:txBody>
          <a:bodyPr rtlCol="0"/>
          <a:lstStyle/>
          <a:p>
            <a:r>
              <a:rPr lang="fr-FR" sz="1600" b="1" dirty="0"/>
              <a:t>L’ISOLEMENT</a:t>
            </a:r>
          </a:p>
          <a:p>
            <a:pPr rtl="0"/>
            <a:endParaRPr lang="fr-FR" sz="1600" b="1" dirty="0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17884695-7239-4A80-870F-D22EC8879AF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416397" y="3792092"/>
            <a:ext cx="2166172" cy="778594"/>
          </a:xfrm>
        </p:spPr>
        <p:txBody>
          <a:bodyPr rtlCol="0"/>
          <a:lstStyle/>
          <a:p>
            <a:pPr rtl="0"/>
            <a:r>
              <a:rPr lang="fr-FR" sz="1600" b="1" dirty="0"/>
              <a:t>SE FAIRE AIDER</a:t>
            </a:r>
          </a:p>
          <a:p>
            <a:pPr rtl="0"/>
            <a:r>
              <a:rPr lang="fr-FR" sz="1600" b="1" dirty="0"/>
              <a:t>S’entourer de personnes  réceptives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9F1A37B9-5DAA-48A4-8CDC-3364351EE0F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947431" y="3957280"/>
            <a:ext cx="1998777" cy="613405"/>
          </a:xfrm>
        </p:spPr>
        <p:txBody>
          <a:bodyPr rtlCol="0"/>
          <a:lstStyle/>
          <a:p>
            <a:r>
              <a:rPr lang="fr-FR" sz="1600" b="1" dirty="0"/>
              <a:t>Sortir de  l’isolement</a:t>
            </a:r>
          </a:p>
          <a:p>
            <a:pPr rtl="0"/>
            <a:endParaRPr lang="fr-FR" dirty="0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167C93AA-3D52-4C34-B304-916C57BC5E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r>
              <a:rPr lang="fr-FR" sz="1600" b="1" dirty="0"/>
              <a:t>Retrouver  des relations sociales</a:t>
            </a:r>
          </a:p>
          <a:p>
            <a:pPr rtl="0"/>
            <a:endParaRPr lang="fr-FR" sz="1600" b="1" dirty="0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7EF7971C-E7D3-4947-B77B-16FE0C08811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751575" y="4047200"/>
            <a:ext cx="1128254" cy="564539"/>
          </a:xfrm>
        </p:spPr>
        <p:txBody>
          <a:bodyPr rtlCol="0"/>
          <a:lstStyle/>
          <a:p>
            <a:pPr rtl="0"/>
            <a:r>
              <a:rPr lang="fr-FR" sz="1600" b="1" dirty="0"/>
              <a:t>S’exprimer</a:t>
            </a:r>
          </a:p>
          <a:p>
            <a:pPr rtl="0"/>
            <a:endParaRPr lang="fr-FR" sz="1600" b="1" dirty="0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FECAC3CA-8319-4834-85C3-2064A72C48C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777317" y="5143024"/>
            <a:ext cx="1179398" cy="863597"/>
          </a:xfrm>
        </p:spPr>
        <p:txBody>
          <a:bodyPr rtlCol="0"/>
          <a:lstStyle/>
          <a:p>
            <a:pPr rtl="0"/>
            <a:r>
              <a:rPr lang="fr-FR" sz="1600" b="1" dirty="0"/>
              <a:t>Partager son expérience </a:t>
            </a:r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D8B806D9-B05B-403B-8B86-525AD31CCE5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r>
              <a:rPr lang="fr-FR" sz="1600" b="1" dirty="0"/>
              <a:t>Reprendre une activité adaptée</a:t>
            </a:r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03A13DAE-7D25-4782-824C-E845C03D6C3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847736" y="5301207"/>
            <a:ext cx="2796115" cy="997887"/>
          </a:xfrm>
        </p:spPr>
        <p:txBody>
          <a:bodyPr rtlCol="0"/>
          <a:lstStyle/>
          <a:p>
            <a:pPr marL="0" indent="0">
              <a:buNone/>
            </a:pPr>
            <a:r>
              <a:rPr lang="fr-FR" sz="1600" b="1" dirty="0"/>
              <a:t>Reprendre confiance en soi</a:t>
            </a:r>
          </a:p>
          <a:p>
            <a:pPr marL="0" indent="0">
              <a:buNone/>
            </a:pPr>
            <a:r>
              <a:rPr lang="fr-FR" sz="1600" b="1" dirty="0"/>
              <a:t>ACCEPTATION </a:t>
            </a:r>
          </a:p>
          <a:p>
            <a:pPr marL="0" indent="0">
              <a:buNone/>
            </a:pPr>
            <a:r>
              <a:rPr lang="fr-FR" sz="1600" b="1" dirty="0"/>
              <a:t>Aider les autres  </a:t>
            </a:r>
          </a:p>
          <a:p>
            <a:pPr marL="0" indent="0">
              <a:buNone/>
            </a:pPr>
            <a:endParaRPr lang="fr-FR" sz="1600" b="1" dirty="0"/>
          </a:p>
          <a:p>
            <a:endParaRPr lang="fr-FR" sz="1600" b="1" dirty="0"/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779E5519-1390-405A-9631-0260EF1394C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139524" y="5415151"/>
            <a:ext cx="2166172" cy="888511"/>
          </a:xfrm>
        </p:spPr>
        <p:txBody>
          <a:bodyPr rtlCol="0"/>
          <a:lstStyle/>
          <a:p>
            <a:pPr algn="ctr" rtl="0"/>
            <a:r>
              <a:rPr lang="fr-FR" sz="2800" b="1" dirty="0"/>
              <a:t>LA RESILIENCE </a:t>
            </a:r>
          </a:p>
        </p:txBody>
      </p:sp>
      <p:sp>
        <p:nvSpPr>
          <p:cNvPr id="3" name="Titre 2" hidden="1">
            <a:extLst>
              <a:ext uri="{FF2B5EF4-FFF2-40B4-BE49-F238E27FC236}">
                <a16:creationId xmlns:a16="http://schemas.microsoft.com/office/drawing/2014/main" id="{136D4E02-AE19-45CA-98CD-942829C89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Titre de la diapositive</a:t>
            </a:r>
          </a:p>
        </p:txBody>
      </p:sp>
      <p:sp>
        <p:nvSpPr>
          <p:cNvPr id="26" name="Forme automatique 110" title="Flèche pointant vers la gauche"/>
          <p:cNvSpPr>
            <a:spLocks noChangeArrowheads="1"/>
          </p:cNvSpPr>
          <p:nvPr/>
        </p:nvSpPr>
        <p:spPr bwMode="auto">
          <a:xfrm rot="10800000">
            <a:off x="2467272" y="5538724"/>
            <a:ext cx="520944" cy="863598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rtl="0"/>
            <a:endParaRPr lang="fr-FR" dirty="0">
              <a:latin typeface="+mn-lt"/>
            </a:endParaRPr>
          </a:p>
        </p:txBody>
      </p:sp>
      <p:sp>
        <p:nvSpPr>
          <p:cNvPr id="43" name="Espace réservé du texte 18">
            <a:extLst>
              <a:ext uri="{FF2B5EF4-FFF2-40B4-BE49-F238E27FC236}">
                <a16:creationId xmlns:a16="http://schemas.microsoft.com/office/drawing/2014/main" id="{EEDA8E82-D7CE-14BE-0ED9-9C3B4E0697A7}"/>
              </a:ext>
            </a:extLst>
          </p:cNvPr>
          <p:cNvSpPr txBox="1">
            <a:spLocks/>
          </p:cNvSpPr>
          <p:nvPr/>
        </p:nvSpPr>
        <p:spPr>
          <a:xfrm>
            <a:off x="1014257" y="2380103"/>
            <a:ext cx="1322926" cy="765366"/>
          </a:xfrm>
          <a:prstGeom prst="rect">
            <a:avLst/>
          </a:prstGeo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>
            <a:lvl1pPr marL="285750" indent="-28575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1600" b="1" dirty="0"/>
              <a:t>PERTE DE CONFIANCE ET ESTIME DE SOI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D0D654A-7249-92E3-45E8-E78AF94E2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4335" y="5587960"/>
            <a:ext cx="1270040" cy="12700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9448C-C085-4FBB-B99B-1A3F6542F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Personnaliser</a:t>
            </a:r>
            <a:r>
              <a:rPr lang="fr-FR" i="1"/>
              <a:t> </a:t>
            </a:r>
            <a:r>
              <a:rPr lang="fr-FR"/>
              <a:t>ce modèle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C2BB60-AC0C-467B-8BD5-4078AFD1CC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2438400"/>
            <a:ext cx="9906000" cy="2286000"/>
          </a:xfrm>
        </p:spPr>
        <p:txBody>
          <a:bodyPr rtlCol="0"/>
          <a:lstStyle/>
          <a:p>
            <a:pPr rtl="0"/>
            <a:r>
              <a:rPr lang="fr-FR" sz="3599" b="1"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Instructions en matière de modification de modèle </a:t>
            </a:r>
          </a:p>
          <a:p>
            <a:pPr rtl="0"/>
            <a:r>
              <a:rPr lang="fr-FR" sz="3599" b="1"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 commentaires</a:t>
            </a:r>
            <a:endParaRPr lang="fr-FR" sz="3599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4099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1">
      <a:dk1>
        <a:srgbClr val="EBEDF3"/>
      </a:dk1>
      <a:lt1>
        <a:srgbClr val="FFFFFF"/>
      </a:lt1>
      <a:dk2>
        <a:srgbClr val="444444"/>
      </a:dk2>
      <a:lt2>
        <a:srgbClr val="E7E6E6"/>
      </a:lt2>
      <a:accent1>
        <a:srgbClr val="00B0EC"/>
      </a:accent1>
      <a:accent2>
        <a:srgbClr val="0083B1"/>
      </a:accent2>
      <a:accent3>
        <a:srgbClr val="FF8151"/>
      </a:accent3>
      <a:accent4>
        <a:srgbClr val="FFB148"/>
      </a:accent4>
      <a:accent5>
        <a:srgbClr val="98C419"/>
      </a:accent5>
      <a:accent6>
        <a:srgbClr val="FF393E"/>
      </a:accent6>
      <a:hlink>
        <a:srgbClr val="00AFEC"/>
      </a:hlink>
      <a:folHlink>
        <a:srgbClr val="98C41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317508_win32_updated" id="{85011466-1848-4B93-999E-888A8DA61867}" vid="{BBED8FCB-C522-4A81-A7CD-5B68A599748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Jeu de plateau d’organigramme de processus</Template>
  <TotalTime>0</TotalTime>
  <Words>98</Words>
  <Application>Microsoft Office PowerPoint</Application>
  <PresentationFormat>Grand écran</PresentationFormat>
  <Paragraphs>29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Titre de la diapositive</vt:lpstr>
      <vt:lpstr>Personnaliser ce modèle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diapositive</dc:title>
  <dc:subject/>
  <dc:creator/>
  <cp:keywords/>
  <dc:description/>
  <cp:lastModifiedBy>Marylene Giacomini</cp:lastModifiedBy>
  <cp:revision>2</cp:revision>
  <dcterms:created xsi:type="dcterms:W3CDTF">2025-01-24T15:28:12Z</dcterms:created>
  <dcterms:modified xsi:type="dcterms:W3CDTF">2025-01-24T17:35:28Z</dcterms:modified>
  <cp:category/>
</cp:coreProperties>
</file>