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0D54A639-B16E-410B-A9D4-DB264CD0D52A}" type="datetimeFigureOut">
              <a:rPr lang="fr-FR" smtClean="0"/>
              <a:t>17/12/2021</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0D54A639-B16E-410B-A9D4-DB264CD0D52A}" type="datetimeFigureOut">
              <a:rPr lang="fr-FR" smtClean="0"/>
              <a:t>17/12/2021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0D54A639-B16E-410B-A9D4-DB264CD0D52A}" type="datetimeFigureOut">
              <a:rPr lang="fr-FR" smtClean="0"/>
              <a:t>17/12/2021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4A639-B16E-410B-A9D4-DB264CD0D52A}" type="datetimeFigureOut">
              <a:rPr lang="fr-FR" smtClean="0"/>
              <a:t>17/12/2021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CF5BD578-DE7F-48EF-A5F6-87BDDFD6AFC7}"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54A639-B16E-410B-A9D4-DB264CD0D52A}" type="datetimeFigureOut">
              <a:rPr lang="fr-FR" smtClean="0"/>
              <a:t>17/12/2021</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5BD578-DE7F-48EF-A5F6-87BDDFD6AFC7}"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836712"/>
            <a:ext cx="7851648" cy="2363688"/>
          </a:xfrm>
        </p:spPr>
        <p:txBody>
          <a:bodyPr>
            <a:normAutofit/>
          </a:bodyPr>
          <a:lstStyle/>
          <a:p>
            <a:pPr algn="ctr"/>
            <a:r>
              <a:rPr lang="fr-FR" sz="4400" smtClean="0"/>
              <a:t>ASSOCIATION LES MAUX DE SPONDY-MYALGIE</a:t>
            </a:r>
            <a:endParaRPr lang="fr-FR" sz="4400" dirty="0"/>
          </a:p>
        </p:txBody>
      </p:sp>
      <p:sp>
        <p:nvSpPr>
          <p:cNvPr id="3" name="Sous-titre 2"/>
          <p:cNvSpPr>
            <a:spLocks noGrp="1"/>
          </p:cNvSpPr>
          <p:nvPr>
            <p:ph type="subTitle" idx="1"/>
          </p:nvPr>
        </p:nvSpPr>
        <p:spPr>
          <a:xfrm>
            <a:off x="533400" y="3501008"/>
            <a:ext cx="7854696" cy="2232248"/>
          </a:xfrm>
        </p:spPr>
        <p:txBody>
          <a:bodyPr>
            <a:normAutofit/>
          </a:bodyPr>
          <a:lstStyle/>
          <a:p>
            <a:pPr algn="ctr"/>
            <a:r>
              <a:rPr lang="fr-FR" sz="6600" dirty="0" smtClean="0"/>
              <a:t>Fiche Conseil </a:t>
            </a:r>
            <a:r>
              <a:rPr lang="fr-FR" sz="6600" dirty="0"/>
              <a:t>N° </a:t>
            </a:r>
            <a:r>
              <a:rPr lang="fr-FR" sz="6600" dirty="0" smtClean="0"/>
              <a:t>1</a:t>
            </a:r>
          </a:p>
          <a:p>
            <a:pPr algn="ctr"/>
            <a:r>
              <a:rPr lang="fr-FR" sz="6000" dirty="0" smtClean="0"/>
              <a:t>INJECTION</a:t>
            </a:r>
            <a:endParaRPr lang="fr-FR" sz="6000" dirty="0"/>
          </a:p>
        </p:txBody>
      </p:sp>
    </p:spTree>
    <p:extLst>
      <p:ext uri="{BB962C8B-B14F-4D97-AF65-F5344CB8AC3E}">
        <p14:creationId xmlns:p14="http://schemas.microsoft.com/office/powerpoint/2010/main" val="202333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N°1</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dirty="0"/>
              <a:t>Aujourd’hui c’est le jour de votre injection biothérapie. </a:t>
            </a:r>
            <a:endParaRPr lang="fr-FR" dirty="0" smtClean="0"/>
          </a:p>
          <a:p>
            <a:pPr marL="0" indent="0">
              <a:buNone/>
            </a:pPr>
            <a:endParaRPr lang="fr-FR" dirty="0"/>
          </a:p>
          <a:p>
            <a:pPr marL="0" indent="0">
              <a:buNone/>
            </a:pPr>
            <a:r>
              <a:rPr lang="fr-FR" dirty="0"/>
              <a:t>Pour cela vous allez devoir respecter certaines consignes. </a:t>
            </a:r>
            <a:endParaRPr lang="fr-FR" dirty="0" smtClean="0"/>
          </a:p>
          <a:p>
            <a:pPr marL="0" indent="0">
              <a:buNone/>
            </a:pPr>
            <a:endParaRPr lang="fr-FR" dirty="0"/>
          </a:p>
          <a:p>
            <a:pPr marL="0" indent="0">
              <a:buNone/>
            </a:pPr>
            <a:r>
              <a:rPr lang="fr-FR" dirty="0"/>
              <a:t>Il se peut aussi que lors de votre injection,  vous ressentiez une douleur ou avoir des réactions après l’injection</a:t>
            </a:r>
            <a:r>
              <a:rPr lang="fr-FR" dirty="0" smtClean="0"/>
              <a:t>.</a:t>
            </a:r>
          </a:p>
          <a:p>
            <a:pPr marL="0" indent="0">
              <a:buNone/>
            </a:pPr>
            <a:endParaRPr lang="fr-FR" dirty="0"/>
          </a:p>
          <a:p>
            <a:pPr marL="0" indent="0">
              <a:buNone/>
            </a:pPr>
            <a:r>
              <a:rPr lang="fr-FR" dirty="0"/>
              <a:t>C’est pour cela que  vous trouverez des petits conseils que j’ai mis en place afin de limiter ces petits désagréments et sur conseil de mon rhumatologue.</a:t>
            </a:r>
          </a:p>
          <a:p>
            <a:pPr marL="0" indent="0">
              <a:buNone/>
            </a:pPr>
            <a:endParaRPr lang="fr-FR" dirty="0"/>
          </a:p>
          <a:p>
            <a:pPr marL="0" indent="0">
              <a:buNone/>
            </a:pPr>
            <a:r>
              <a:rPr lang="fr-FR" dirty="0"/>
              <a:t>Mais passons avant tout à la préparation</a:t>
            </a:r>
            <a:r>
              <a:rPr lang="fr-FR" dirty="0" smtClean="0"/>
              <a:t>.</a:t>
            </a:r>
            <a:endParaRPr lang="fr-FR" dirty="0"/>
          </a:p>
          <a:p>
            <a:pPr marL="0" indent="0">
              <a:buNone/>
            </a:pPr>
            <a:r>
              <a:rPr lang="fr-FR" dirty="0" smtClean="0"/>
              <a:t>	• Choisir </a:t>
            </a:r>
            <a:r>
              <a:rPr lang="fr-FR" dirty="0"/>
              <a:t>le moment le plus  calme dans la journée</a:t>
            </a:r>
            <a:r>
              <a:rPr lang="fr-FR" dirty="0" smtClean="0"/>
              <a:t>.</a:t>
            </a:r>
          </a:p>
          <a:p>
            <a:pPr marL="0" indent="0">
              <a:buNone/>
            </a:pPr>
            <a:endParaRPr lang="fr-FR" dirty="0"/>
          </a:p>
          <a:p>
            <a:pPr marL="0" indent="0">
              <a:buNone/>
            </a:pPr>
            <a:r>
              <a:rPr lang="fr-FR" dirty="0"/>
              <a:t>Si votre traitement doit être conservé au frais, il est préconisé de le sortir du réfrigérateur entre 15 ou 30 mn   avant l’injection (selon le traitement) et de le laisser à température ambiante.</a:t>
            </a:r>
          </a:p>
          <a:p>
            <a:pPr marL="0" indent="0">
              <a:buNone/>
            </a:pPr>
            <a:r>
              <a:rPr lang="fr-FR" dirty="0" smtClean="0"/>
              <a:t>	• Perso  </a:t>
            </a:r>
            <a:r>
              <a:rPr lang="fr-FR" dirty="0"/>
              <a:t>pour certains comme BENEPALI ou CIMZIA, je le laisse au minimum 1 heure. Le produit est assez épais et parfois même au bout d’une heure, une douleur peut se faire ressentir au moment de l’injection.</a:t>
            </a:r>
          </a:p>
          <a:p>
            <a:pPr marL="0" indent="0">
              <a:buNone/>
            </a:pPr>
            <a:endParaRPr lang="fr-FR" dirty="0"/>
          </a:p>
        </p:txBody>
      </p:sp>
    </p:spTree>
    <p:extLst>
      <p:ext uri="{BB962C8B-B14F-4D97-AF65-F5344CB8AC3E}">
        <p14:creationId xmlns:p14="http://schemas.microsoft.com/office/powerpoint/2010/main" val="153345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N°1</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Le moment de l’injection est arrivé</a:t>
            </a:r>
            <a:r>
              <a:rPr lang="fr-FR" dirty="0" smtClean="0"/>
              <a:t>.</a:t>
            </a:r>
          </a:p>
          <a:p>
            <a:pPr marL="0" indent="0">
              <a:buNone/>
            </a:pPr>
            <a:endParaRPr lang="fr-FR" dirty="0"/>
          </a:p>
          <a:p>
            <a:pPr marL="0" indent="0">
              <a:buNone/>
            </a:pPr>
            <a:r>
              <a:rPr lang="fr-FR" dirty="0"/>
              <a:t>Mais pour cela vous allez devoir respecter certaines règles d’hygiène, autant pour vous que pour celui ou celle qui pratiquera l’injection</a:t>
            </a:r>
            <a:r>
              <a:rPr lang="fr-FR" dirty="0" smtClean="0"/>
              <a:t>.</a:t>
            </a:r>
          </a:p>
          <a:p>
            <a:pPr marL="0" indent="0">
              <a:buNone/>
            </a:pPr>
            <a:endParaRPr lang="fr-FR" dirty="0"/>
          </a:p>
          <a:p>
            <a:pPr marL="0" indent="0">
              <a:buNone/>
            </a:pPr>
            <a:r>
              <a:rPr lang="fr-FR" dirty="0" smtClean="0"/>
              <a:t>	• Perso </a:t>
            </a:r>
            <a:r>
              <a:rPr lang="fr-FR" dirty="0"/>
              <a:t>j’ai des animaux à la maison, donc je fais en sorte qu’ils ne soient </a:t>
            </a:r>
            <a:endParaRPr lang="fr-FR" dirty="0" smtClean="0"/>
          </a:p>
          <a:p>
            <a:pPr marL="0" indent="0">
              <a:buNone/>
            </a:pPr>
            <a:r>
              <a:rPr lang="fr-FR" dirty="0"/>
              <a:t> </a:t>
            </a:r>
            <a:r>
              <a:rPr lang="fr-FR" dirty="0" smtClean="0"/>
              <a:t>                  pas </a:t>
            </a:r>
            <a:r>
              <a:rPr lang="fr-FR" dirty="0"/>
              <a:t>à mes côtés au moment de l’injection. </a:t>
            </a:r>
          </a:p>
          <a:p>
            <a:pPr marL="0" indent="0">
              <a:buNone/>
            </a:pPr>
            <a:r>
              <a:rPr lang="fr-FR" dirty="0" smtClean="0"/>
              <a:t>	• Se </a:t>
            </a:r>
            <a:r>
              <a:rPr lang="fr-FR" dirty="0"/>
              <a:t>laver les mains avec du savon et les essuyer avec un torchon propre.</a:t>
            </a:r>
          </a:p>
          <a:p>
            <a:pPr marL="0" indent="0">
              <a:buNone/>
            </a:pPr>
            <a:r>
              <a:rPr lang="fr-FR" dirty="0" smtClean="0"/>
              <a:t>	• Désinfecter </a:t>
            </a:r>
            <a:r>
              <a:rPr lang="fr-FR" dirty="0"/>
              <a:t>la zone d’injection : </a:t>
            </a:r>
          </a:p>
          <a:p>
            <a:pPr marL="0" indent="0">
              <a:buNone/>
            </a:pPr>
            <a:endParaRPr lang="fr-FR" dirty="0"/>
          </a:p>
          <a:p>
            <a:pPr marL="0" indent="0">
              <a:buNone/>
            </a:pPr>
            <a:r>
              <a:rPr lang="fr-FR" dirty="0" smtClean="0"/>
              <a:t>		- soit </a:t>
            </a:r>
            <a:r>
              <a:rPr lang="fr-FR" dirty="0"/>
              <a:t>avec une compresse imbibée de d’alcool,</a:t>
            </a:r>
          </a:p>
          <a:p>
            <a:pPr marL="0" indent="0">
              <a:buNone/>
            </a:pPr>
            <a:r>
              <a:rPr lang="fr-FR" dirty="0" smtClean="0"/>
              <a:t>		- soit </a:t>
            </a:r>
            <a:r>
              <a:rPr lang="fr-FR" dirty="0"/>
              <a:t>utiliser la lingette fournie avec le stylo ou la seringue, ce </a:t>
            </a:r>
            <a:endParaRPr lang="fr-FR" dirty="0" smtClean="0"/>
          </a:p>
          <a:p>
            <a:pPr marL="0" indent="0">
              <a:buNone/>
            </a:pPr>
            <a:r>
              <a:rPr lang="fr-FR" dirty="0"/>
              <a:t> </a:t>
            </a:r>
            <a:r>
              <a:rPr lang="fr-FR" dirty="0" smtClean="0"/>
              <a:t>                                qui </a:t>
            </a:r>
            <a:r>
              <a:rPr lang="fr-FR" dirty="0"/>
              <a:t>est le cas pour CIMZIA</a:t>
            </a:r>
            <a:r>
              <a:rPr lang="fr-FR" dirty="0" smtClean="0"/>
              <a:t>.</a:t>
            </a:r>
          </a:p>
          <a:p>
            <a:pPr marL="0" indent="0">
              <a:buNone/>
            </a:pPr>
            <a:endParaRPr lang="fr-FR" dirty="0"/>
          </a:p>
          <a:p>
            <a:pPr marL="0" indent="0">
              <a:buNone/>
            </a:pPr>
            <a:r>
              <a:rPr lang="fr-FR" dirty="0"/>
              <a:t>A partir de ce moment-là, vous ne devez plus toucher avec les doigts le site  de l’injection.</a:t>
            </a:r>
          </a:p>
          <a:p>
            <a:pPr marL="0" indent="0">
              <a:buNone/>
            </a:pPr>
            <a:endParaRPr lang="fr-FR" dirty="0"/>
          </a:p>
        </p:txBody>
      </p:sp>
    </p:spTree>
    <p:extLst>
      <p:ext uri="{BB962C8B-B14F-4D97-AF65-F5344CB8AC3E}">
        <p14:creationId xmlns:p14="http://schemas.microsoft.com/office/powerpoint/2010/main" val="48882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N°1</a:t>
            </a:r>
            <a:endParaRPr lang="fr-FR" dirty="0"/>
          </a:p>
        </p:txBody>
      </p:sp>
      <p:sp>
        <p:nvSpPr>
          <p:cNvPr id="3" name="Espace réservé du contenu 2"/>
          <p:cNvSpPr>
            <a:spLocks noGrp="1"/>
          </p:cNvSpPr>
          <p:nvPr>
            <p:ph idx="1"/>
          </p:nvPr>
        </p:nvSpPr>
        <p:spPr>
          <a:xfrm>
            <a:off x="457200" y="1988840"/>
            <a:ext cx="8229600" cy="4335760"/>
          </a:xfrm>
        </p:spPr>
        <p:txBody>
          <a:bodyPr>
            <a:normAutofit fontScale="62500" lnSpcReduction="20000"/>
          </a:bodyPr>
          <a:lstStyle/>
          <a:p>
            <a:pPr marL="0" indent="0">
              <a:buNone/>
            </a:pPr>
            <a:r>
              <a:rPr lang="fr-FR" dirty="0"/>
              <a:t>Si au moment de l’injection vous ressentez des petites douleurs, vous pouvez avant l’injection et avant la désinfection, placer une poche réfrigérée sur la zone d’injection</a:t>
            </a:r>
            <a:r>
              <a:rPr lang="fr-FR" dirty="0" smtClean="0"/>
              <a:t>.</a:t>
            </a:r>
          </a:p>
          <a:p>
            <a:pPr marL="0" indent="0">
              <a:buNone/>
            </a:pPr>
            <a:r>
              <a:rPr lang="fr-FR" dirty="0" smtClean="0"/>
              <a:t>Celle-ci </a:t>
            </a:r>
            <a:r>
              <a:rPr lang="fr-FR" dirty="0"/>
              <a:t>permettra de désensibiliser la peau. Votre rhumatologue ou médecin traitant peu également vous prescrire des patchs anesthésiants. </a:t>
            </a:r>
            <a:endParaRPr lang="fr-FR" dirty="0" smtClean="0"/>
          </a:p>
          <a:p>
            <a:pPr marL="0" indent="0">
              <a:buNone/>
            </a:pPr>
            <a:endParaRPr lang="fr-FR" dirty="0"/>
          </a:p>
          <a:p>
            <a:pPr marL="0" indent="0">
              <a:buNone/>
            </a:pPr>
            <a:r>
              <a:rPr lang="fr-FR" dirty="0"/>
              <a:t>Les sites d’injection doivent variés d’une semaine ou quinzaine à l’autre.     </a:t>
            </a:r>
            <a:endParaRPr lang="fr-FR" dirty="0" smtClean="0"/>
          </a:p>
          <a:p>
            <a:pPr marL="0" indent="0">
              <a:buNone/>
            </a:pPr>
            <a:endParaRPr lang="fr-FR" dirty="0"/>
          </a:p>
          <a:p>
            <a:pPr marL="0" indent="0">
              <a:buNone/>
            </a:pPr>
            <a:r>
              <a:rPr lang="fr-FR" dirty="0" smtClean="0"/>
              <a:t>	• Cuisse </a:t>
            </a:r>
            <a:r>
              <a:rPr lang="fr-FR" dirty="0"/>
              <a:t>droite,</a:t>
            </a:r>
          </a:p>
          <a:p>
            <a:pPr marL="0" indent="0">
              <a:buNone/>
            </a:pPr>
            <a:r>
              <a:rPr lang="fr-FR" dirty="0" smtClean="0"/>
              <a:t>	• Cuisse </a:t>
            </a:r>
            <a:r>
              <a:rPr lang="fr-FR" dirty="0"/>
              <a:t>gauche,</a:t>
            </a:r>
          </a:p>
          <a:p>
            <a:pPr marL="0" indent="0">
              <a:buNone/>
            </a:pPr>
            <a:r>
              <a:rPr lang="fr-FR" dirty="0" smtClean="0"/>
              <a:t>	• Abdomen </a:t>
            </a:r>
            <a:r>
              <a:rPr lang="fr-FR" dirty="0"/>
              <a:t>gauche</a:t>
            </a:r>
          </a:p>
          <a:p>
            <a:pPr marL="0" indent="0">
              <a:buNone/>
            </a:pPr>
            <a:r>
              <a:rPr lang="fr-FR" dirty="0" smtClean="0"/>
              <a:t>	• Abdomen droit</a:t>
            </a:r>
          </a:p>
          <a:p>
            <a:pPr marL="0" indent="0">
              <a:buNone/>
            </a:pPr>
            <a:endParaRPr lang="fr-FR" dirty="0"/>
          </a:p>
          <a:p>
            <a:pPr marL="0" indent="0">
              <a:buNone/>
            </a:pPr>
            <a:r>
              <a:rPr lang="fr-FR" dirty="0"/>
              <a:t>Si vous devez vous faire votre injection sur la même zone à chaque fois, essayer de laisser une petite distance d’environ 3 à 5 cm entre la dernière et la nouvelle injection</a:t>
            </a:r>
            <a:r>
              <a:rPr lang="fr-FR" dirty="0" smtClean="0"/>
              <a:t>.</a:t>
            </a:r>
            <a:endParaRPr lang="fr-FR" dirty="0"/>
          </a:p>
          <a:p>
            <a:pPr marL="0" indent="0">
              <a:buNone/>
            </a:pPr>
            <a:r>
              <a:rPr lang="fr-FR" dirty="0"/>
              <a:t>Choisissez un site  où  la peau est saine, sans ecchymose, cicatrice. </a:t>
            </a:r>
          </a:p>
        </p:txBody>
      </p:sp>
    </p:spTree>
    <p:extLst>
      <p:ext uri="{BB962C8B-B14F-4D97-AF65-F5344CB8AC3E}">
        <p14:creationId xmlns:p14="http://schemas.microsoft.com/office/powerpoint/2010/main" val="407743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N°1</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Tout est prêt vous pouvez pratiquer l’injection</a:t>
            </a:r>
            <a:r>
              <a:rPr lang="fr-FR" dirty="0" smtClean="0"/>
              <a:t>.</a:t>
            </a:r>
          </a:p>
          <a:p>
            <a:pPr marL="0" indent="0">
              <a:buNone/>
            </a:pPr>
            <a:endParaRPr lang="fr-FR" dirty="0"/>
          </a:p>
          <a:p>
            <a:pPr marL="0" indent="0">
              <a:buNone/>
            </a:pPr>
            <a:r>
              <a:rPr lang="fr-FR" dirty="0" smtClean="0"/>
              <a:t>	•Si </a:t>
            </a:r>
            <a:r>
              <a:rPr lang="fr-FR" dirty="0"/>
              <a:t>vous utilisez le stylo, vous ne pouvez gérer la diffusion du produit. Il se fait automatiquement du moment où vous l’activer.</a:t>
            </a:r>
          </a:p>
          <a:p>
            <a:pPr marL="0" indent="0">
              <a:buNone/>
            </a:pPr>
            <a:r>
              <a:rPr lang="fr-FR" dirty="0" smtClean="0"/>
              <a:t>	•Par </a:t>
            </a:r>
            <a:r>
              <a:rPr lang="fr-FR" dirty="0"/>
              <a:t>contre si vous utilisez la seringue, vous  pouvez gérer l’injection à votre rythme. </a:t>
            </a:r>
          </a:p>
          <a:p>
            <a:pPr marL="0" indent="0">
              <a:buNone/>
            </a:pPr>
            <a:r>
              <a:rPr lang="fr-FR" dirty="0"/>
              <a:t>Votre injection est finie. Vous pouvez alors retirer soit la seringue soit le stylo. </a:t>
            </a:r>
          </a:p>
          <a:p>
            <a:pPr marL="0" indent="0">
              <a:buNone/>
            </a:pPr>
            <a:r>
              <a:rPr lang="fr-FR" dirty="0" smtClean="0"/>
              <a:t>	•Ne </a:t>
            </a:r>
            <a:r>
              <a:rPr lang="fr-FR" dirty="0"/>
              <a:t>pas masser, ni frotter la zone après l’injection.</a:t>
            </a:r>
          </a:p>
          <a:p>
            <a:pPr marL="0" indent="0">
              <a:buNone/>
            </a:pPr>
            <a:r>
              <a:rPr lang="fr-FR" dirty="0" smtClean="0"/>
              <a:t>	•Désinfecter </a:t>
            </a:r>
            <a:r>
              <a:rPr lang="fr-FR" dirty="0"/>
              <a:t>à nouveau le point d’injection avec une compresse imbibée d’alcool sans frotter. </a:t>
            </a:r>
          </a:p>
          <a:p>
            <a:pPr marL="0" indent="0">
              <a:buNone/>
            </a:pPr>
            <a:r>
              <a:rPr lang="fr-FR" dirty="0" smtClean="0"/>
              <a:t>	•Il </a:t>
            </a:r>
            <a:r>
              <a:rPr lang="fr-FR" dirty="0"/>
              <a:t>se peut qu’une goutte de sang apparaisse au moment du retrait. Rien de grave, vous avez piqué sur un petit vaisseau. Il se peut alors que vous ayez un petit hématome par la suite. </a:t>
            </a:r>
            <a:endParaRPr lang="fr-FR" dirty="0" smtClean="0"/>
          </a:p>
          <a:p>
            <a:pPr marL="0" indent="0">
              <a:buNone/>
            </a:pPr>
            <a:endParaRPr lang="fr-FR" dirty="0"/>
          </a:p>
          <a:p>
            <a:pPr marL="0" indent="0">
              <a:buNone/>
            </a:pPr>
            <a:r>
              <a:rPr lang="fr-FR" dirty="0"/>
              <a:t>Puis vous devez impérativement placer la seringue ou le stylo dans un contenant DASRI jaune fournit par la pharmacie.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575986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N°1</a:t>
            </a:r>
            <a:endParaRPr lang="fr-FR" dirty="0"/>
          </a:p>
        </p:txBody>
      </p:sp>
      <p:sp>
        <p:nvSpPr>
          <p:cNvPr id="3" name="Espace réservé du contenu 2"/>
          <p:cNvSpPr>
            <a:spLocks noGrp="1"/>
          </p:cNvSpPr>
          <p:nvPr>
            <p:ph idx="1"/>
          </p:nvPr>
        </p:nvSpPr>
        <p:spPr/>
        <p:txBody>
          <a:bodyPr/>
          <a:lstStyle/>
          <a:p>
            <a:pPr marL="0" indent="0">
              <a:buNone/>
            </a:pPr>
            <a:r>
              <a:rPr lang="fr-FR" dirty="0"/>
              <a:t>Il se peut que des rougeurs, apparaissent de suite après l’injection ou le lendemain. </a:t>
            </a:r>
            <a:endParaRPr lang="fr-FR" dirty="0" smtClean="0"/>
          </a:p>
          <a:p>
            <a:pPr marL="0" indent="0">
              <a:buNone/>
            </a:pPr>
            <a:r>
              <a:rPr lang="fr-FR" dirty="0" smtClean="0"/>
              <a:t>Il </a:t>
            </a:r>
            <a:r>
              <a:rPr lang="fr-FR" dirty="0"/>
              <a:t>s’agit en général d’une petite réaction normale. Si cela se produit le lendemain, vous pouvez appliquer une crème à base d’ALOE VERA. </a:t>
            </a:r>
            <a:endParaRPr lang="fr-FR" dirty="0" smtClean="0"/>
          </a:p>
          <a:p>
            <a:pPr marL="0" indent="0">
              <a:buNone/>
            </a:pPr>
            <a:endParaRPr lang="fr-FR" dirty="0"/>
          </a:p>
          <a:p>
            <a:pPr marL="0" indent="0">
              <a:buNone/>
            </a:pPr>
            <a:r>
              <a:rPr lang="fr-FR" dirty="0"/>
              <a:t>N’hésitez pas à contacter votre rhumatologue en cas de grosses réactions. Chaque personne réagit différemment au traitement. </a:t>
            </a:r>
          </a:p>
          <a:p>
            <a:pPr marL="0" indent="0">
              <a:buNone/>
            </a:pPr>
            <a:endParaRPr lang="fr-FR" dirty="0"/>
          </a:p>
        </p:txBody>
      </p:sp>
    </p:spTree>
    <p:extLst>
      <p:ext uri="{BB962C8B-B14F-4D97-AF65-F5344CB8AC3E}">
        <p14:creationId xmlns:p14="http://schemas.microsoft.com/office/powerpoint/2010/main" val="729284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325</TotalTime>
  <Words>260</Words>
  <Application>Microsoft Office PowerPoint</Application>
  <PresentationFormat>Affichage à l'écran (4:3)</PresentationFormat>
  <Paragraphs>61</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Débit</vt:lpstr>
      <vt:lpstr>ASSOCIATION LES MAUX DE SPONDY-MYALGIE</vt:lpstr>
      <vt:lpstr>FICHE CONSEIL N°1</vt:lpstr>
      <vt:lpstr>FICHE CONSEIL N°1</vt:lpstr>
      <vt:lpstr>FICHE CONSEIL N°1</vt:lpstr>
      <vt:lpstr>FICHE CONSEIL N°1</vt:lpstr>
      <vt:lpstr>FICHE CONSEIL N°1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SPONDYLARTHRITE ANKYLOSANTE - FIBROMYALGIE</dc:title>
  <dc:creator>jeanmimile</dc:creator>
  <cp:lastModifiedBy>jeanmimile</cp:lastModifiedBy>
  <cp:revision>13</cp:revision>
  <dcterms:created xsi:type="dcterms:W3CDTF">2021-12-16T11:41:24Z</dcterms:created>
  <dcterms:modified xsi:type="dcterms:W3CDTF">2021-12-17T10:42:51Z</dcterms:modified>
</cp:coreProperties>
</file>