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notesMasterIdLst>
    <p:notesMasterId r:id="rId4"/>
  </p:notesMasterIdLst>
  <p:sldIdLst>
    <p:sldId id="256" r:id="rId2"/>
    <p:sldId id="258" r:id="rId3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69CCD9C-CB72-49B8-BF48-6C3221B4D10B}" v="5" dt="2025-01-18T09:22:58.0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 snapToGrid="0">
      <p:cViewPr varScale="1">
        <p:scale>
          <a:sx n="51" d="100"/>
          <a:sy n="51" d="100"/>
        </p:scale>
        <p:origin x="1256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Relationship Id="rId9" Type="http://schemas.microsoft.com/office/2015/10/relationships/revisionInfo" Target="revisionInfo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8C3B24C-448B-42F4-99C3-4FBD52F37833}" type="datetimeFigureOut">
              <a:rPr lang="fr-BE" smtClean="0"/>
              <a:t>17-04-25</a:t>
            </a:fld>
            <a:endParaRPr lang="fr-BE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BE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BE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BE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F0BEB6E-A1F8-461A-95D4-F2304DF45D20}" type="slidenum">
              <a:rPr lang="fr-BE" smtClean="0"/>
              <a:t>‹N°›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42154503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F0BEB6E-A1F8-461A-95D4-F2304DF45D20}" type="slidenum">
              <a:rPr lang="fr-BE" smtClean="0"/>
              <a:t>1</a:t>
            </a:fld>
            <a:endParaRPr lang="fr-BE"/>
          </a:p>
        </p:txBody>
      </p:sp>
    </p:spTree>
    <p:extLst>
      <p:ext uri="{BB962C8B-B14F-4D97-AF65-F5344CB8AC3E}">
        <p14:creationId xmlns:p14="http://schemas.microsoft.com/office/powerpoint/2010/main" val="3047710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640AAD-80AF-40E7-BE3F-43D32FC68E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l"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80FBD9-0977-4B2B-9318-30774BB094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E66DA5-7751-4D3D-B753-58DF3B4187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8C2A2A-62DB-40C0-8AE7-CB9B98649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01EAA4-F44C-4C1F-B8E3-1A3005300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1B787A8-0D67-4B7E-9B48-86BD906AB6B5}"/>
              </a:ext>
            </a:extLst>
          </p:cNvPr>
          <p:cNvCxnSpPr>
            <a:cxnSpLocks/>
          </p:cNvCxnSpPr>
          <p:nvPr/>
        </p:nvCxnSpPr>
        <p:spPr>
          <a:xfrm>
            <a:off x="715890" y="1114050"/>
            <a:ext cx="0" cy="5735637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8949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6AD429-654B-4F0E-94E9-6FEF8EC67E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8D60B2-06F5-4567-BE1F-BBA5270537B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16F6F2-8269-4B80-8EE3-81FEE0F9DF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BC86E4-3EDE-4EB4-B1A3-A1198AADD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1752B0-ACEC-49EF-8131-FCF35BC5C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1A0462E3-375D-4E76-8886-69E06985D069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94390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23B094-F480-477B-901C-7181F88C076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D052089-A920-4E52-98DC-8A5DC7B0AC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A074FE-F1B4-421F-A66E-FA351C8F99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D764BA-3AB2-45FD-ABCB-975B3FDDF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FB3FEF-8252-49FD-82F2-3E5FABC65F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AEB5C65-83BB-4EBD-AD22-EDA8489D0F5D}"/>
              </a:ext>
            </a:extLst>
          </p:cNvPr>
          <p:cNvCxnSpPr>
            <a:cxnSpLocks/>
          </p:cNvCxnSpPr>
          <p:nvPr/>
        </p:nvCxnSpPr>
        <p:spPr>
          <a:xfrm flipV="1">
            <a:off x="8313" y="261865"/>
            <a:ext cx="11353802" cy="1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9854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96CF8C-1EA0-4E47-AC60-CAC3B80A3C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8CABF8-19D8-4F3C-994F-4D35EC7A2C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7BB2D-4E2C-4490-A2A3-4B68BCC5D2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40F15D-DD72-46D5-BF0F-F506471070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66FD4D-815A-431C-ADEF-DE6F236F6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5C05CAAB-DBA2-4548-AD5F-01BB97FBB207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23252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5FC2D1-D3FE-4B37-8740-57444421F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1" i="0" cap="all" baseline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5AF550-086C-426E-A374-85DB395701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A58988-AD39-4AE9-8E6A-0907F0BE26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366319-82EE-408E-819F-8F8E6DBA7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21C8A6-777F-496D-8620-AE52BFC33F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C031F83B-57A8-4533-981C-D1FFAD2B6B6F}"/>
              </a:ext>
            </a:extLst>
          </p:cNvPr>
          <p:cNvCxnSpPr>
            <a:cxnSpLocks/>
          </p:cNvCxnSpPr>
          <p:nvPr/>
        </p:nvCxnSpPr>
        <p:spPr>
          <a:xfrm>
            <a:off x="715890" y="1701425"/>
            <a:ext cx="0" cy="5148262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93300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57166-6921-4546-BA2C-99E464681F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5B9122-6371-4049-B57A-33DED7DA2F7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14555D-0753-4312-A26B-2338813F9B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D8FDCB-69DA-4A8F-8B91-5CFF77897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AC8C07-E0D3-4464-AE3C-25730D75C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2596A6-734E-4AE0-BFB8-3089137BF8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FB7E8F4-3FB3-45AB-A381-9093CA95AAE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46539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F057AE-3B3B-4261-B912-BF9EB9A58C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A2D237-A706-4712-90CA-B04517CBBE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E39CA1-2B6D-427E-9688-9093D5865C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3D53357-616B-47F4-944B-F979FE9663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D7EA593-3036-4FB5-94B4-D9431DF048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86B3EF2-2C04-480F-A570-14E520DD00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5783E-3073-4F4D-8B9C-C5B18DDA5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1A75FE3-6719-4790-AA00-251BC2A6E5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60F34ED-DA60-4CC2-B735-B0EC5D9FEA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371681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69F227-D21C-48B3-828A-6BFA9585E8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DF1DFFF-E5C5-43DF-B71C-7270DB97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EBC03C0-6EB7-4633-967C-12C35768B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FF4306-91CD-4B7B-8A53-34BE8F997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57596AF9-469C-436D-B7D2-77952EF1825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033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DFF36D6-399B-43E3-84DD-9FC5119EC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0234AB7-3B85-4028-A500-5A1BDBF45C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C1F40F0-9909-442F-BBA4-409D061ED02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53C1207-D1C8-49E3-8837-E2B89D366FAE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50393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40F214-646F-4D81-AD12-65628EC987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F71768-C3FA-49EF-99EF-06E6C3B284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DA6F24-ED6C-4D12-A9D6-EE37FBD6869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8E6AACE-FAFB-4934-8E3C-AB5B216353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1533EA-D0F8-4C79-8721-F190DE2D2D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059BAC9-F101-4394-BBA4-3D21A3497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F3A79C9-7EDC-44F6-AC48-5DD98A7695AD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3617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4CB71F-B6C2-4866-BC97-304F78816E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5ED73B-8413-478D-80D7-B78B69763B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BDF226-1B94-4D2D-98B3-7B932FB17D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00C4E9A-CA29-4CCD-ACFA-B29F80FBA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4B53A7-3209-46A6-9454-F38EAC8F11E7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A5B7BE-3F1B-4FF3-B1D7-6E39B99D0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F18F1-E27E-470E-AE13-4755DEE63A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CE633F-9882-4A5C-83A2-1109D0C73261}" type="slidenum">
              <a:rPr lang="en-US" smtClean="0"/>
              <a:t>‹N°›</a:t>
            </a:fld>
            <a:endParaRPr lang="en-US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0F08750-B7F2-4119-B151-68DE77481335}"/>
              </a:ext>
            </a:extLst>
          </p:cNvPr>
          <p:cNvCxnSpPr>
            <a:cxnSpLocks/>
          </p:cNvCxnSpPr>
          <p:nvPr/>
        </p:nvCxnSpPr>
        <p:spPr>
          <a:xfrm>
            <a:off x="715890" y="356812"/>
            <a:ext cx="0" cy="6492875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74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FDA4224-F4E4-47A4-ACF7-2317493908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679907-DC49-4B86-A34C-C97DBC26A9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DBC8A0-34FC-4B6E-B42B-A721267D890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4B53A7-3209-46A6-9454-F38EAC8F11E7}" type="datetimeFigureOut">
              <a:rPr lang="en-US" smtClean="0"/>
              <a:pPr/>
              <a:t>4/17/2025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09AC0B6-4CC4-4E41-8A4D-F62E17F285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C0E9BD-90BD-46AE-8A0D-06796ADB760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 i="0" cap="all" spc="1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CE633F-9882-4A5C-83A2-1109D0C73261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106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72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C17278C5-34E8-4293-BE47-73B18483AF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!!Rectangle">
            <a:extLst>
              <a:ext uri="{FF2B5EF4-FFF2-40B4-BE49-F238E27FC236}">
                <a16:creationId xmlns:a16="http://schemas.microsoft.com/office/drawing/2014/main" id="{9A3F5928-D955-456A-97B5-AA390B8CE9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189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381C283-FFAB-15E7-B14B-67B83649746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duotone>
              <a:schemeClr val="accent1">
                <a:shade val="45000"/>
                <a:satMod val="135000"/>
              </a:schemeClr>
              <a:prstClr val="white"/>
            </a:duotone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57" b="17857"/>
          <a:stretch/>
        </p:blipFill>
        <p:spPr>
          <a:xfrm>
            <a:off x="8878" y="-324613"/>
            <a:ext cx="12191980" cy="7182613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id="{B815C6F1-1E88-1F70-EC37-E6702B1D9C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56275" y="2875094"/>
            <a:ext cx="9679449" cy="2973420"/>
          </a:xfrm>
        </p:spPr>
        <p:txBody>
          <a:bodyPr anchor="ctr">
            <a:noAutofit/>
          </a:bodyPr>
          <a:lstStyle/>
          <a:p>
            <a:pPr algn="ctr"/>
            <a:r>
              <a:rPr lang="fr-FR" sz="4800" b="1" dirty="0"/>
              <a:t>Fiche Conseil N° 12</a:t>
            </a:r>
          </a:p>
          <a:p>
            <a:pPr algn="ctr"/>
            <a:br>
              <a:rPr lang="fr-FR" sz="4800" b="1" dirty="0"/>
            </a:br>
            <a:r>
              <a:rPr lang="fr-FR" sz="6600" b="1" dirty="0"/>
              <a:t>GESTES BARRIERES</a:t>
            </a:r>
            <a:endParaRPr lang="fr-BE" sz="6600" b="1" dirty="0">
              <a:solidFill>
                <a:srgbClr val="FFFFFF"/>
              </a:solidFill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878" y="806470"/>
            <a:ext cx="8453437" cy="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44954" y="2875093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9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03734" y="3104388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38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414" y="3619532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Univers"/>
              <a:ea typeface="+mn-ea"/>
              <a:cs typeface="+mn-cs"/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8A6F1300-9525-3454-A947-C228C9CCDA4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157452" y="858048"/>
            <a:ext cx="9962480" cy="1389191"/>
          </a:xfrm>
        </p:spPr>
        <p:txBody>
          <a:bodyPr>
            <a:noAutofit/>
          </a:bodyPr>
          <a:lstStyle/>
          <a:p>
            <a:pPr algn="ctr"/>
            <a:r>
              <a:rPr lang="fr-FR" sz="4800"/>
              <a:t>ASSOCIATION LES MAUX DE SPONDY-MYALGIE </a:t>
            </a:r>
            <a:endParaRPr lang="fr-FR" sz="4800" dirty="0"/>
          </a:p>
        </p:txBody>
      </p:sp>
    </p:spTree>
    <p:extLst>
      <p:ext uri="{BB962C8B-B14F-4D97-AF65-F5344CB8AC3E}">
        <p14:creationId xmlns:p14="http://schemas.microsoft.com/office/powerpoint/2010/main" val="29281735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9" name="Rectangle 108">
            <a:extLst>
              <a:ext uri="{FF2B5EF4-FFF2-40B4-BE49-F238E27FC236}">
                <a16:creationId xmlns:a16="http://schemas.microsoft.com/office/drawing/2014/main" id="{327D73B4-9F5C-4A64-A179-51B9500CB8B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3755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134A1558-6E23-9211-BB0A-8A5D65EDBE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1745" y="467271"/>
            <a:ext cx="3971643" cy="1852596"/>
          </a:xfrm>
        </p:spPr>
        <p:txBody>
          <a:bodyPr anchor="b">
            <a:normAutofit fontScale="90000"/>
          </a:bodyPr>
          <a:lstStyle/>
          <a:p>
            <a:pPr algn="ctr"/>
            <a:r>
              <a:rPr lang="fr-FR" b="1" kern="100" dirty="0">
                <a:latin typeface="Arial" panose="020B06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GESTES BARRIERES</a:t>
            </a:r>
            <a:br>
              <a:rPr lang="fr-BE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</a:br>
            <a:endParaRPr lang="fr-BE" dirty="0"/>
          </a:p>
        </p:txBody>
      </p:sp>
      <p:sp>
        <p:nvSpPr>
          <p:cNvPr id="111" name="Freeform: Shape 110">
            <a:extLst>
              <a:ext uri="{FF2B5EF4-FFF2-40B4-BE49-F238E27FC236}">
                <a16:creationId xmlns:a16="http://schemas.microsoft.com/office/drawing/2014/main" id="{A88E8F50-3CA9-49A3-A143-F1B0905EC2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1"/>
            <a:ext cx="3599173" cy="3640433"/>
          </a:xfrm>
          <a:custGeom>
            <a:avLst/>
            <a:gdLst>
              <a:gd name="connsiteX0" fmla="*/ 0 w 3599173"/>
              <a:gd name="connsiteY0" fmla="*/ 0 h 3640433"/>
              <a:gd name="connsiteX1" fmla="*/ 3008863 w 3599173"/>
              <a:gd name="connsiteY1" fmla="*/ 0 h 3640433"/>
              <a:gd name="connsiteX2" fmla="*/ 3038375 w 3599173"/>
              <a:gd name="connsiteY2" fmla="*/ 30225 h 3640433"/>
              <a:gd name="connsiteX3" fmla="*/ 3599173 w 3599173"/>
              <a:gd name="connsiteY3" fmla="*/ 1481705 h 3640433"/>
              <a:gd name="connsiteX4" fmla="*/ 1440445 w 3599173"/>
              <a:gd name="connsiteY4" fmla="*/ 3640433 h 3640433"/>
              <a:gd name="connsiteX5" fmla="*/ 107674 w 3599173"/>
              <a:gd name="connsiteY5" fmla="*/ 3180007 h 3640433"/>
              <a:gd name="connsiteX6" fmla="*/ 0 w 3599173"/>
              <a:gd name="connsiteY6" fmla="*/ 3088966 h 36404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99173" h="3640433">
                <a:moveTo>
                  <a:pt x="0" y="0"/>
                </a:moveTo>
                <a:lnTo>
                  <a:pt x="3008863" y="0"/>
                </a:lnTo>
                <a:lnTo>
                  <a:pt x="3038375" y="30225"/>
                </a:lnTo>
                <a:cubicBezTo>
                  <a:pt x="3386809" y="413587"/>
                  <a:pt x="3599173" y="922846"/>
                  <a:pt x="3599173" y="1481705"/>
                </a:cubicBezTo>
                <a:cubicBezTo>
                  <a:pt x="3599173" y="2673938"/>
                  <a:pt x="2632678" y="3640433"/>
                  <a:pt x="1440445" y="3640433"/>
                </a:cubicBezTo>
                <a:cubicBezTo>
                  <a:pt x="937472" y="3640433"/>
                  <a:pt x="474675" y="3468418"/>
                  <a:pt x="107674" y="3180007"/>
                </a:cubicBezTo>
                <a:lnTo>
                  <a:pt x="0" y="3088966"/>
                </a:ln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Graphique 7">
            <a:extLst>
              <a:ext uri="{FF2B5EF4-FFF2-40B4-BE49-F238E27FC236}">
                <a16:creationId xmlns:a16="http://schemas.microsoft.com/office/drawing/2014/main" id="{A75F472F-460E-08D5-C496-33FC5EB4E4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47" r="2318" b="2"/>
          <a:stretch/>
        </p:blipFill>
        <p:spPr>
          <a:xfrm flipH="1">
            <a:off x="18" y="183166"/>
            <a:ext cx="2721233" cy="2585515"/>
          </a:xfrm>
          <a:custGeom>
            <a:avLst/>
            <a:gdLst/>
            <a:ahLst/>
            <a:cxnLst/>
            <a:rect l="l" t="t" r="r" b="b"/>
            <a:pathLst>
              <a:path w="3831534" h="3640433">
                <a:moveTo>
                  <a:pt x="104390" y="0"/>
                </a:moveTo>
                <a:lnTo>
                  <a:pt x="3241222" y="0"/>
                </a:lnTo>
                <a:lnTo>
                  <a:pt x="3270735" y="30226"/>
                </a:lnTo>
                <a:cubicBezTo>
                  <a:pt x="3619169" y="413588"/>
                  <a:pt x="3831534" y="922847"/>
                  <a:pt x="3831534" y="1481705"/>
                </a:cubicBezTo>
                <a:cubicBezTo>
                  <a:pt x="3831534" y="2673937"/>
                  <a:pt x="2865038" y="3640433"/>
                  <a:pt x="1672806" y="3640433"/>
                </a:cubicBezTo>
                <a:cubicBezTo>
                  <a:pt x="1002176" y="3640433"/>
                  <a:pt x="402970" y="3334628"/>
                  <a:pt x="7027" y="2854856"/>
                </a:cubicBezTo>
                <a:lnTo>
                  <a:pt x="0" y="2845459"/>
                </a:lnTo>
                <a:lnTo>
                  <a:pt x="0" y="120411"/>
                </a:lnTo>
                <a:lnTo>
                  <a:pt x="74877" y="30226"/>
                </a:lnTo>
                <a:close/>
              </a:path>
            </a:pathLst>
          </a:custGeom>
        </p:spPr>
      </p:pic>
      <p:sp>
        <p:nvSpPr>
          <p:cNvPr id="113" name="Graphic 11">
            <a:extLst>
              <a:ext uri="{FF2B5EF4-FFF2-40B4-BE49-F238E27FC236}">
                <a16:creationId xmlns:a16="http://schemas.microsoft.com/office/drawing/2014/main" id="{6CB927A4-E432-4310-9CD5-E89FF50631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532067" y="294578"/>
            <a:ext cx="171515" cy="171515"/>
          </a:xfrm>
          <a:custGeom>
            <a:avLst/>
            <a:gdLst>
              <a:gd name="connsiteX0" fmla="*/ 159874 w 171515"/>
              <a:gd name="connsiteY0" fmla="*/ 74116 h 171515"/>
              <a:gd name="connsiteX1" fmla="*/ 97399 w 171515"/>
              <a:gd name="connsiteY1" fmla="*/ 74116 h 171515"/>
              <a:gd name="connsiteX2" fmla="*/ 97399 w 171515"/>
              <a:gd name="connsiteY2" fmla="*/ 11641 h 171515"/>
              <a:gd name="connsiteX3" fmla="*/ 85758 w 171515"/>
              <a:gd name="connsiteY3" fmla="*/ 0 h 171515"/>
              <a:gd name="connsiteX4" fmla="*/ 74116 w 171515"/>
              <a:gd name="connsiteY4" fmla="*/ 11641 h 171515"/>
              <a:gd name="connsiteX5" fmla="*/ 74116 w 171515"/>
              <a:gd name="connsiteY5" fmla="*/ 74116 h 171515"/>
              <a:gd name="connsiteX6" fmla="*/ 11641 w 171515"/>
              <a:gd name="connsiteY6" fmla="*/ 74116 h 171515"/>
              <a:gd name="connsiteX7" fmla="*/ 0 w 171515"/>
              <a:gd name="connsiteY7" fmla="*/ 85758 h 171515"/>
              <a:gd name="connsiteX8" fmla="*/ 11641 w 171515"/>
              <a:gd name="connsiteY8" fmla="*/ 97399 h 171515"/>
              <a:gd name="connsiteX9" fmla="*/ 74116 w 171515"/>
              <a:gd name="connsiteY9" fmla="*/ 97399 h 171515"/>
              <a:gd name="connsiteX10" fmla="*/ 74116 w 171515"/>
              <a:gd name="connsiteY10" fmla="*/ 159874 h 171515"/>
              <a:gd name="connsiteX11" fmla="*/ 85758 w 171515"/>
              <a:gd name="connsiteY11" fmla="*/ 171515 h 171515"/>
              <a:gd name="connsiteX12" fmla="*/ 97399 w 171515"/>
              <a:gd name="connsiteY12" fmla="*/ 159874 h 171515"/>
              <a:gd name="connsiteX13" fmla="*/ 97399 w 171515"/>
              <a:gd name="connsiteY13" fmla="*/ 97399 h 171515"/>
              <a:gd name="connsiteX14" fmla="*/ 159874 w 171515"/>
              <a:gd name="connsiteY14" fmla="*/ 97399 h 171515"/>
              <a:gd name="connsiteX15" fmla="*/ 171515 w 171515"/>
              <a:gd name="connsiteY15" fmla="*/ 85758 h 171515"/>
              <a:gd name="connsiteX16" fmla="*/ 159874 w 171515"/>
              <a:gd name="connsiteY16" fmla="*/ 74116 h 171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71515" h="171515">
                <a:moveTo>
                  <a:pt x="159874" y="74116"/>
                </a:moveTo>
                <a:lnTo>
                  <a:pt x="97399" y="74116"/>
                </a:lnTo>
                <a:lnTo>
                  <a:pt x="97399" y="11641"/>
                </a:lnTo>
                <a:cubicBezTo>
                  <a:pt x="97399" y="5212"/>
                  <a:pt x="92187" y="0"/>
                  <a:pt x="85758" y="0"/>
                </a:cubicBezTo>
                <a:cubicBezTo>
                  <a:pt x="79328" y="0"/>
                  <a:pt x="74116" y="5212"/>
                  <a:pt x="74116" y="11641"/>
                </a:cubicBezTo>
                <a:lnTo>
                  <a:pt x="74116" y="74116"/>
                </a:lnTo>
                <a:lnTo>
                  <a:pt x="11641" y="74116"/>
                </a:lnTo>
                <a:cubicBezTo>
                  <a:pt x="5212" y="74116"/>
                  <a:pt x="0" y="79328"/>
                  <a:pt x="0" y="85758"/>
                </a:cubicBezTo>
                <a:cubicBezTo>
                  <a:pt x="0" y="92187"/>
                  <a:pt x="5212" y="97399"/>
                  <a:pt x="11641" y="97399"/>
                </a:cubicBezTo>
                <a:lnTo>
                  <a:pt x="74116" y="97399"/>
                </a:lnTo>
                <a:lnTo>
                  <a:pt x="74116" y="159874"/>
                </a:lnTo>
                <a:cubicBezTo>
                  <a:pt x="74116" y="166303"/>
                  <a:pt x="79328" y="171515"/>
                  <a:pt x="85758" y="171515"/>
                </a:cubicBezTo>
                <a:cubicBezTo>
                  <a:pt x="92187" y="171515"/>
                  <a:pt x="97399" y="166303"/>
                  <a:pt x="97399" y="159874"/>
                </a:cubicBezTo>
                <a:lnTo>
                  <a:pt x="97399" y="97399"/>
                </a:lnTo>
                <a:lnTo>
                  <a:pt x="159874" y="97399"/>
                </a:lnTo>
                <a:cubicBezTo>
                  <a:pt x="166303" y="97399"/>
                  <a:pt x="171515" y="92187"/>
                  <a:pt x="171515" y="85758"/>
                </a:cubicBezTo>
                <a:cubicBezTo>
                  <a:pt x="171515" y="79328"/>
                  <a:pt x="166303" y="74116"/>
                  <a:pt x="159874" y="74116"/>
                </a:cubicBezTo>
                <a:close/>
              </a:path>
            </a:pathLst>
          </a:custGeom>
          <a:solidFill>
            <a:schemeClr val="accent2"/>
          </a:solidFill>
          <a:ln w="7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5" name="Graphic 10">
            <a:extLst>
              <a:ext uri="{FF2B5EF4-FFF2-40B4-BE49-F238E27FC236}">
                <a16:creationId xmlns:a16="http://schemas.microsoft.com/office/drawing/2014/main" id="{E3020543-B24B-4EC4-8FFC-8DD88EEA91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395567" y="824657"/>
            <a:ext cx="112426" cy="112426"/>
          </a:xfrm>
          <a:custGeom>
            <a:avLst/>
            <a:gdLst>
              <a:gd name="connsiteX0" fmla="*/ 112426 w 112426"/>
              <a:gd name="connsiteY0" fmla="*/ 56213 h 112426"/>
              <a:gd name="connsiteX1" fmla="*/ 56213 w 112426"/>
              <a:gd name="connsiteY1" fmla="*/ 112426 h 112426"/>
              <a:gd name="connsiteX2" fmla="*/ 0 w 112426"/>
              <a:gd name="connsiteY2" fmla="*/ 56213 h 112426"/>
              <a:gd name="connsiteX3" fmla="*/ 56213 w 112426"/>
              <a:gd name="connsiteY3" fmla="*/ 0 h 112426"/>
              <a:gd name="connsiteX4" fmla="*/ 112426 w 112426"/>
              <a:gd name="connsiteY4" fmla="*/ 56213 h 11242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426" h="112426">
                <a:moveTo>
                  <a:pt x="112426" y="56213"/>
                </a:moveTo>
                <a:cubicBezTo>
                  <a:pt x="112426" y="87259"/>
                  <a:pt x="87259" y="112426"/>
                  <a:pt x="56213" y="112426"/>
                </a:cubicBezTo>
                <a:cubicBezTo>
                  <a:pt x="25167" y="112426"/>
                  <a:pt x="0" y="87259"/>
                  <a:pt x="0" y="56213"/>
                </a:cubicBezTo>
                <a:cubicBezTo>
                  <a:pt x="0" y="25167"/>
                  <a:pt x="25167" y="0"/>
                  <a:pt x="56213" y="0"/>
                </a:cubicBezTo>
                <a:cubicBezTo>
                  <a:pt x="87259" y="0"/>
                  <a:pt x="112426" y="25167"/>
                  <a:pt x="112426" y="56213"/>
                </a:cubicBezTo>
                <a:close/>
              </a:path>
            </a:pathLst>
          </a:custGeom>
          <a:solidFill>
            <a:schemeClr val="accent2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85D33C90-E0E9-4BCC-847B-53431DF7C7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864" y="1143202"/>
            <a:ext cx="2404893" cy="2404893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Graphique 7" descr="Groupe de personnes se serrant dans les bras">
            <a:extLst>
              <a:ext uri="{FF2B5EF4-FFF2-40B4-BE49-F238E27FC236}">
                <a16:creationId xmlns:a16="http://schemas.microsoft.com/office/drawing/2014/main" id="{EA1C6133-6601-9171-DB62-DF0CC45672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50" r="25499" b="-2"/>
          <a:stretch/>
        </p:blipFill>
        <p:spPr>
          <a:xfrm flipH="1">
            <a:off x="3994480" y="811342"/>
            <a:ext cx="2367798" cy="2367798"/>
          </a:xfrm>
          <a:custGeom>
            <a:avLst/>
            <a:gdLst/>
            <a:ahLst/>
            <a:cxnLst/>
            <a:rect l="l" t="t" r="r" b="b"/>
            <a:pathLst>
              <a:path w="2367798" h="2367798">
                <a:moveTo>
                  <a:pt x="1183899" y="0"/>
                </a:moveTo>
                <a:cubicBezTo>
                  <a:pt x="1837748" y="0"/>
                  <a:pt x="2367798" y="530050"/>
                  <a:pt x="2367798" y="1183899"/>
                </a:cubicBezTo>
                <a:cubicBezTo>
                  <a:pt x="2367798" y="1837748"/>
                  <a:pt x="1837748" y="2367798"/>
                  <a:pt x="1183899" y="2367798"/>
                </a:cubicBezTo>
                <a:cubicBezTo>
                  <a:pt x="530050" y="2367798"/>
                  <a:pt x="0" y="1837748"/>
                  <a:pt x="0" y="1183899"/>
                </a:cubicBezTo>
                <a:cubicBezTo>
                  <a:pt x="0" y="530050"/>
                  <a:pt x="530050" y="0"/>
                  <a:pt x="1183899" y="0"/>
                </a:cubicBezTo>
                <a:close/>
              </a:path>
            </a:pathLst>
          </a:custGeom>
        </p:spPr>
      </p:pic>
      <p:sp>
        <p:nvSpPr>
          <p:cNvPr id="119" name="Freeform: Shape 118">
            <a:extLst>
              <a:ext uri="{FF2B5EF4-FFF2-40B4-BE49-F238E27FC236}">
                <a16:creationId xmlns:a16="http://schemas.microsoft.com/office/drawing/2014/main" id="{D0F14822-B1F1-4730-A131-C3416A790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2312" y="3942512"/>
            <a:ext cx="3238728" cy="2915488"/>
          </a:xfrm>
          <a:custGeom>
            <a:avLst/>
            <a:gdLst>
              <a:gd name="connsiteX0" fmla="*/ 1619364 w 3238728"/>
              <a:gd name="connsiteY0" fmla="*/ 0 h 2915488"/>
              <a:gd name="connsiteX1" fmla="*/ 3238728 w 3238728"/>
              <a:gd name="connsiteY1" fmla="*/ 1619364 h 2915488"/>
              <a:gd name="connsiteX2" fmla="*/ 2649430 w 3238728"/>
              <a:gd name="connsiteY2" fmla="*/ 2868944 h 2915488"/>
              <a:gd name="connsiteX3" fmla="*/ 2587188 w 3238728"/>
              <a:gd name="connsiteY3" fmla="*/ 2915488 h 2915488"/>
              <a:gd name="connsiteX4" fmla="*/ 651541 w 3238728"/>
              <a:gd name="connsiteY4" fmla="*/ 2915488 h 2915488"/>
              <a:gd name="connsiteX5" fmla="*/ 589298 w 3238728"/>
              <a:gd name="connsiteY5" fmla="*/ 2868944 h 2915488"/>
              <a:gd name="connsiteX6" fmla="*/ 0 w 3238728"/>
              <a:gd name="connsiteY6" fmla="*/ 1619364 h 2915488"/>
              <a:gd name="connsiteX7" fmla="*/ 1619364 w 3238728"/>
              <a:gd name="connsiteY7" fmla="*/ 0 h 2915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238728" h="2915488">
                <a:moveTo>
                  <a:pt x="1619364" y="0"/>
                </a:moveTo>
                <a:cubicBezTo>
                  <a:pt x="2513714" y="0"/>
                  <a:pt x="3238728" y="725014"/>
                  <a:pt x="3238728" y="1619364"/>
                </a:cubicBezTo>
                <a:cubicBezTo>
                  <a:pt x="3238728" y="2122436"/>
                  <a:pt x="3009329" y="2571929"/>
                  <a:pt x="2649430" y="2868944"/>
                </a:cubicBezTo>
                <a:lnTo>
                  <a:pt x="2587188" y="2915488"/>
                </a:lnTo>
                <a:lnTo>
                  <a:pt x="651541" y="2915488"/>
                </a:lnTo>
                <a:lnTo>
                  <a:pt x="589298" y="2868944"/>
                </a:lnTo>
                <a:cubicBezTo>
                  <a:pt x="229399" y="2571929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E2213D4-6BA6-D263-DB8C-32D1F4F0B6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1744" y="2046041"/>
            <a:ext cx="4704415" cy="4257128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fr-FR" sz="1600" b="1" dirty="0">
                <a:solidFill>
                  <a:schemeClr val="accent2"/>
                </a:solidFill>
              </a:rPr>
              <a:t>LAVEZ-VOUS LES MAINS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200" dirty="0"/>
              <a:t>Avec de l’eau et du savon ou une solution hydroalcoolique.</a:t>
            </a:r>
          </a:p>
          <a:p>
            <a:pPr marL="0" indent="0" algn="ctr">
              <a:buNone/>
            </a:pPr>
            <a:r>
              <a:rPr lang="fr-FR" sz="1200" b="1" i="1" dirty="0"/>
              <a:t>C’est un des gestes pour éviter la propagation.</a:t>
            </a:r>
            <a:endParaRPr lang="fr-FR" sz="1100" b="1" i="1" dirty="0"/>
          </a:p>
          <a:p>
            <a:pPr marL="0" indent="0" algn="ctr">
              <a:buNone/>
            </a:pPr>
            <a:r>
              <a:rPr lang="fr-FR" sz="1600" b="1" dirty="0">
                <a:solidFill>
                  <a:schemeClr val="accent2"/>
                </a:solidFill>
              </a:rPr>
              <a:t>LE PORT DU MASQUE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200" dirty="0"/>
              <a:t>Portez un masque si vous êtes malade et utiliser un mouchoir (en papier si possible pour éviter la propagation et bien le jeter dans la poubelle)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200" dirty="0"/>
              <a:t>Portez le masque dans les lieux publics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200" dirty="0"/>
              <a:t>Toussez ou éternuez dans votre coude</a:t>
            </a:r>
          </a:p>
          <a:p>
            <a:pPr marL="0" indent="0" algn="ctr">
              <a:buNone/>
            </a:pPr>
            <a:r>
              <a:rPr lang="fr-FR" sz="1600" b="1" dirty="0">
                <a:solidFill>
                  <a:schemeClr val="accent2"/>
                </a:solidFill>
              </a:rPr>
              <a:t>AEREZ VOTRE MAISON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200" dirty="0"/>
              <a:t>Au moins 10 mn, minimum deux fois par jour,.</a:t>
            </a:r>
          </a:p>
          <a:p>
            <a:pPr marL="0" indent="0" algn="ctr">
              <a:buNone/>
            </a:pPr>
            <a:r>
              <a:rPr lang="fr-FR" sz="1200" b="1" i="1" dirty="0"/>
              <a:t>C’est essentiel pour renouveler l’air,</a:t>
            </a:r>
          </a:p>
          <a:p>
            <a:pPr marL="0" indent="0" algn="ctr">
              <a:buNone/>
            </a:pPr>
            <a:r>
              <a:rPr lang="fr-FR" sz="1600" b="1" dirty="0">
                <a:solidFill>
                  <a:schemeClr val="accent2"/>
                </a:solidFill>
              </a:rPr>
              <a:t>LIMITEZ LES CONTACTS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fr-FR" sz="1200" dirty="0"/>
              <a:t>Evitez les embrassades, les poignets de mains</a:t>
            </a:r>
          </a:p>
          <a:p>
            <a:pPr>
              <a:buFont typeface="Wingdings" panose="05000000000000000000" pitchFamily="2" charset="2"/>
              <a:buChar char="ü"/>
            </a:pPr>
            <a:endParaRPr lang="fr-FR" sz="700" dirty="0"/>
          </a:p>
        </p:txBody>
      </p:sp>
      <p:sp>
        <p:nvSpPr>
          <p:cNvPr id="121" name="Graphic 12">
            <a:extLst>
              <a:ext uri="{FF2B5EF4-FFF2-40B4-BE49-F238E27FC236}">
                <a16:creationId xmlns:a16="http://schemas.microsoft.com/office/drawing/2014/main" id="{1453BF6C-B012-48B7-B4E8-6D7AC7C27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531715" y="3609849"/>
            <a:ext cx="157545" cy="157545"/>
          </a:xfrm>
          <a:custGeom>
            <a:avLst/>
            <a:gdLst>
              <a:gd name="connsiteX0" fmla="*/ 78773 w 157545"/>
              <a:gd name="connsiteY0" fmla="*/ 23283 h 157545"/>
              <a:gd name="connsiteX1" fmla="*/ 134262 w 157545"/>
              <a:gd name="connsiteY1" fmla="*/ 78773 h 157545"/>
              <a:gd name="connsiteX2" fmla="*/ 78773 w 157545"/>
              <a:gd name="connsiteY2" fmla="*/ 134262 h 157545"/>
              <a:gd name="connsiteX3" fmla="*/ 23283 w 157545"/>
              <a:gd name="connsiteY3" fmla="*/ 78773 h 157545"/>
              <a:gd name="connsiteX4" fmla="*/ 78773 w 157545"/>
              <a:gd name="connsiteY4" fmla="*/ 23283 h 157545"/>
              <a:gd name="connsiteX5" fmla="*/ 78773 w 157545"/>
              <a:gd name="connsiteY5" fmla="*/ 0 h 157545"/>
              <a:gd name="connsiteX6" fmla="*/ 0 w 157545"/>
              <a:gd name="connsiteY6" fmla="*/ 78773 h 157545"/>
              <a:gd name="connsiteX7" fmla="*/ 78773 w 157545"/>
              <a:gd name="connsiteY7" fmla="*/ 157545 h 157545"/>
              <a:gd name="connsiteX8" fmla="*/ 157545 w 157545"/>
              <a:gd name="connsiteY8" fmla="*/ 78773 h 157545"/>
              <a:gd name="connsiteX9" fmla="*/ 78773 w 157545"/>
              <a:gd name="connsiteY9" fmla="*/ 0 h 1575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7545" h="157545">
                <a:moveTo>
                  <a:pt x="78773" y="23283"/>
                </a:moveTo>
                <a:cubicBezTo>
                  <a:pt x="109419" y="23283"/>
                  <a:pt x="134262" y="48126"/>
                  <a:pt x="134262" y="78773"/>
                </a:cubicBezTo>
                <a:cubicBezTo>
                  <a:pt x="134262" y="109419"/>
                  <a:pt x="109419" y="134262"/>
                  <a:pt x="78773" y="134262"/>
                </a:cubicBezTo>
                <a:cubicBezTo>
                  <a:pt x="48126" y="134262"/>
                  <a:pt x="23283" y="109419"/>
                  <a:pt x="23283" y="78773"/>
                </a:cubicBezTo>
                <a:cubicBezTo>
                  <a:pt x="23312" y="48139"/>
                  <a:pt x="48139" y="23312"/>
                  <a:pt x="78773" y="23283"/>
                </a:cubicBezTo>
                <a:moveTo>
                  <a:pt x="78773" y="0"/>
                </a:moveTo>
                <a:cubicBezTo>
                  <a:pt x="35268" y="0"/>
                  <a:pt x="0" y="35268"/>
                  <a:pt x="0" y="78773"/>
                </a:cubicBezTo>
                <a:cubicBezTo>
                  <a:pt x="0" y="122277"/>
                  <a:pt x="35268" y="157545"/>
                  <a:pt x="78773" y="157545"/>
                </a:cubicBezTo>
                <a:cubicBezTo>
                  <a:pt x="122277" y="157545"/>
                  <a:pt x="157545" y="122277"/>
                  <a:pt x="157545" y="78773"/>
                </a:cubicBezTo>
                <a:cubicBezTo>
                  <a:pt x="157545" y="35268"/>
                  <a:pt x="122277" y="0"/>
                  <a:pt x="78773" y="0"/>
                </a:cubicBezTo>
                <a:close/>
              </a:path>
            </a:pathLst>
          </a:custGeom>
          <a:solidFill>
            <a:schemeClr val="accent2"/>
          </a:solidFill>
          <a:ln w="75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4" name="Graphique 5" descr="Des mains sont lavées avec du savon">
            <a:extLst>
              <a:ext uri="{FF2B5EF4-FFF2-40B4-BE49-F238E27FC236}">
                <a16:creationId xmlns:a16="http://schemas.microsoft.com/office/drawing/2014/main" id="{8439D60E-E87F-9AAA-0FDB-7B815C70F6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5" r="23282" b="-4"/>
          <a:stretch/>
        </p:blipFill>
        <p:spPr>
          <a:xfrm>
            <a:off x="308884" y="3942512"/>
            <a:ext cx="3238727" cy="2915488"/>
          </a:xfrm>
          <a:custGeom>
            <a:avLst/>
            <a:gdLst/>
            <a:ahLst/>
            <a:cxnLst/>
            <a:rect l="l" t="t" r="r" b="b"/>
            <a:pathLst>
              <a:path w="3238727" h="2915488">
                <a:moveTo>
                  <a:pt x="1619364" y="0"/>
                </a:moveTo>
                <a:cubicBezTo>
                  <a:pt x="2513714" y="0"/>
                  <a:pt x="3238727" y="725014"/>
                  <a:pt x="3238727" y="1619364"/>
                </a:cubicBezTo>
                <a:cubicBezTo>
                  <a:pt x="3238727" y="2122436"/>
                  <a:pt x="3009328" y="2571928"/>
                  <a:pt x="2649429" y="2868943"/>
                </a:cubicBezTo>
                <a:lnTo>
                  <a:pt x="2587186" y="2915488"/>
                </a:lnTo>
                <a:lnTo>
                  <a:pt x="651541" y="2915488"/>
                </a:lnTo>
                <a:lnTo>
                  <a:pt x="589298" y="2868943"/>
                </a:lnTo>
                <a:cubicBezTo>
                  <a:pt x="229399" y="2571928"/>
                  <a:pt x="0" y="2122436"/>
                  <a:pt x="0" y="1619364"/>
                </a:cubicBezTo>
                <a:cubicBezTo>
                  <a:pt x="0" y="725014"/>
                  <a:pt x="725014" y="0"/>
                  <a:pt x="1619364" y="0"/>
                </a:cubicBezTo>
                <a:close/>
              </a:path>
            </a:pathLst>
          </a:custGeom>
        </p:spPr>
      </p:pic>
      <p:sp>
        <p:nvSpPr>
          <p:cNvPr id="123" name="Oval 122">
            <a:extLst>
              <a:ext uri="{FF2B5EF4-FFF2-40B4-BE49-F238E27FC236}">
                <a16:creationId xmlns:a16="http://schemas.microsoft.com/office/drawing/2014/main" id="{21B54AE1-1F3F-4A4D-B391-CE0852C558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54040" y="3812192"/>
            <a:ext cx="2091014" cy="2091014"/>
          </a:xfrm>
          <a:prstGeom prst="ellipse">
            <a:avLst/>
          </a:prstGeom>
          <a:gradFill flip="none" rotWithShape="1">
            <a:gsLst>
              <a:gs pos="100000">
                <a:schemeClr val="accent4"/>
              </a:gs>
              <a:gs pos="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Graphique 6">
            <a:extLst>
              <a:ext uri="{FF2B5EF4-FFF2-40B4-BE49-F238E27FC236}">
                <a16:creationId xmlns:a16="http://schemas.microsoft.com/office/drawing/2014/main" id="{07E641E1-4D6E-0EF0-D05B-1E909957886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124" r="4" b="32878"/>
          <a:stretch/>
        </p:blipFill>
        <p:spPr>
          <a:xfrm>
            <a:off x="3994480" y="3829156"/>
            <a:ext cx="2074050" cy="2074050"/>
          </a:xfrm>
          <a:custGeom>
            <a:avLst/>
            <a:gdLst/>
            <a:ahLst/>
            <a:cxnLst/>
            <a:rect l="l" t="t" r="r" b="b"/>
            <a:pathLst>
              <a:path w="2743498" h="2743498">
                <a:moveTo>
                  <a:pt x="1371749" y="0"/>
                </a:moveTo>
                <a:cubicBezTo>
                  <a:pt x="2129345" y="0"/>
                  <a:pt x="2743498" y="614153"/>
                  <a:pt x="2743498" y="1371749"/>
                </a:cubicBezTo>
                <a:cubicBezTo>
                  <a:pt x="2743498" y="2129345"/>
                  <a:pt x="2129345" y="2743498"/>
                  <a:pt x="1371749" y="2743498"/>
                </a:cubicBezTo>
                <a:cubicBezTo>
                  <a:pt x="614153" y="2743498"/>
                  <a:pt x="0" y="2129345"/>
                  <a:pt x="0" y="1371749"/>
                </a:cubicBezTo>
                <a:cubicBezTo>
                  <a:pt x="0" y="614153"/>
                  <a:pt x="614153" y="0"/>
                  <a:pt x="1371749" y="0"/>
                </a:cubicBezTo>
                <a:close/>
              </a:path>
            </a:pathLst>
          </a:custGeom>
        </p:spPr>
      </p:pic>
      <p:cxnSp>
        <p:nvCxnSpPr>
          <p:cNvPr id="125" name="Straight Connector 124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2"/>
                </a:gs>
                <a:gs pos="100000">
                  <a:schemeClr val="accent4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3318158"/>
      </p:ext>
    </p:extLst>
  </p:cSld>
  <p:clrMapOvr>
    <a:masterClrMapping/>
  </p:clrMapOvr>
</p:sld>
</file>

<file path=ppt/theme/theme1.xml><?xml version="1.0" encoding="utf-8"?>
<a:theme xmlns:a="http://schemas.openxmlformats.org/drawingml/2006/main" name="GradientVTI">
  <a:themeElements>
    <a:clrScheme name="Office">
      <a:dk1>
        <a:srgbClr val="000000"/>
      </a:dk1>
      <a:lt1>
        <a:srgbClr val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Univers">
      <a:majorFont>
        <a:latin typeface="Univers"/>
        <a:ea typeface=""/>
        <a:cs typeface=""/>
      </a:majorFont>
      <a:minorFont>
        <a:latin typeface="Univer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radientVTI" id="{605F9078-86F9-4258-A3E1-F8EFF02AE8CC}" vid="{4848699B-BB01-41E3-9EC4-3D97DFE5292B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783</TotalTime>
  <Words>116</Words>
  <Application>Microsoft Office PowerPoint</Application>
  <PresentationFormat>Grand écran</PresentationFormat>
  <Paragraphs>17</Paragraphs>
  <Slides>2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7" baseType="lpstr">
      <vt:lpstr>Aptos</vt:lpstr>
      <vt:lpstr>Arial</vt:lpstr>
      <vt:lpstr>Univers</vt:lpstr>
      <vt:lpstr>Wingdings</vt:lpstr>
      <vt:lpstr>GradientVTI</vt:lpstr>
      <vt:lpstr>ASSOCIATION LES MAUX DE SPONDY-MYALGIE </vt:lpstr>
      <vt:lpstr>GESTES BARRIERES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Marylene Giacomini</dc:creator>
  <cp:lastModifiedBy>Marylene Giacomini</cp:lastModifiedBy>
  <cp:revision>4</cp:revision>
  <cp:lastPrinted>2024-09-05T10:09:21Z</cp:lastPrinted>
  <dcterms:created xsi:type="dcterms:W3CDTF">2024-07-14T06:19:27Z</dcterms:created>
  <dcterms:modified xsi:type="dcterms:W3CDTF">2025-04-17T13:15:01Z</dcterms:modified>
</cp:coreProperties>
</file>