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
  </p:notesMasterIdLst>
  <p:sldIdLst>
    <p:sldId id="256" r:id="rId2"/>
    <p:sldId id="258" r:id="rId3"/>
    <p:sldId id="257" r:id="rId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C1A522-0025-4254-9E52-4C986AAA4119}" v="7" dt="2024-09-12T06:43:42.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1" d="100"/>
          <a:sy n="51" d="100"/>
        </p:scale>
        <p:origin x="125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3B24C-448B-42F4-99C3-4FBD52F37833}" type="datetimeFigureOut">
              <a:rPr lang="fr-BE" smtClean="0"/>
              <a:t>17-04-25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BEB6E-A1F8-461A-95D4-F2304DF45D20}" type="slidenum">
              <a:rPr lang="fr-BE" smtClean="0"/>
              <a:t>‹N°›</a:t>
            </a:fld>
            <a:endParaRPr lang="fr-BE"/>
          </a:p>
        </p:txBody>
      </p:sp>
    </p:spTree>
    <p:extLst>
      <p:ext uri="{BB962C8B-B14F-4D97-AF65-F5344CB8AC3E}">
        <p14:creationId xmlns:p14="http://schemas.microsoft.com/office/powerpoint/2010/main" val="4215450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1F0BEB6E-A1F8-461A-95D4-F2304DF45D20}" type="slidenum">
              <a:rPr lang="fr-BE" smtClean="0"/>
              <a:t>1</a:t>
            </a:fld>
            <a:endParaRPr lang="fr-BE"/>
          </a:p>
        </p:txBody>
      </p:sp>
    </p:spTree>
    <p:extLst>
      <p:ext uri="{BB962C8B-B14F-4D97-AF65-F5344CB8AC3E}">
        <p14:creationId xmlns:p14="http://schemas.microsoft.com/office/powerpoint/2010/main" val="304771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949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43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85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32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33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65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16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03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39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61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4/17/2025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‹N°›</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7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4/17/2025</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‹N°›</a:t>
            </a:fld>
            <a:endParaRPr lang="en-US"/>
          </a:p>
        </p:txBody>
      </p:sp>
    </p:spTree>
    <p:extLst>
      <p:ext uri="{BB962C8B-B14F-4D97-AF65-F5344CB8AC3E}">
        <p14:creationId xmlns:p14="http://schemas.microsoft.com/office/powerpoint/2010/main" val="29791069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2"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7278C5-34E8-4293-BE47-73B18483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E381C283-FFAB-15E7-B14B-67B836497469}"/>
              </a:ext>
            </a:extLst>
          </p:cNvPr>
          <p:cNvPicPr>
            <a:picLocks noChangeAspect="1"/>
          </p:cNvPicPr>
          <p:nvPr/>
        </p:nvPicPr>
        <p:blipFill rotWithShape="1">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rcRect t="17857" b="17857"/>
          <a:stretch/>
        </p:blipFill>
        <p:spPr>
          <a:xfrm>
            <a:off x="8878" y="-324613"/>
            <a:ext cx="12191980" cy="7182613"/>
          </a:xfrm>
          <a:prstGeom prst="rect">
            <a:avLst/>
          </a:prstGeom>
        </p:spPr>
      </p:pic>
      <p:sp>
        <p:nvSpPr>
          <p:cNvPr id="3" name="Sous-titre 2">
            <a:extLst>
              <a:ext uri="{FF2B5EF4-FFF2-40B4-BE49-F238E27FC236}">
                <a16:creationId xmlns:a16="http://schemas.microsoft.com/office/drawing/2014/main" id="{B815C6F1-1E88-1F70-EC37-E6702B1D9C3B}"/>
              </a:ext>
            </a:extLst>
          </p:cNvPr>
          <p:cNvSpPr>
            <a:spLocks noGrp="1"/>
          </p:cNvSpPr>
          <p:nvPr>
            <p:ph type="subTitle" idx="1"/>
          </p:nvPr>
        </p:nvSpPr>
        <p:spPr>
          <a:xfrm>
            <a:off x="1256275" y="2875094"/>
            <a:ext cx="9679449" cy="2973420"/>
          </a:xfrm>
        </p:spPr>
        <p:txBody>
          <a:bodyPr anchor="ctr">
            <a:noAutofit/>
          </a:bodyPr>
          <a:lstStyle/>
          <a:p>
            <a:pPr algn="ctr"/>
            <a:r>
              <a:rPr lang="fr-FR" sz="4800" b="1"/>
              <a:t>Fiche Conseil N° 9</a:t>
            </a:r>
          </a:p>
          <a:p>
            <a:pPr algn="ctr"/>
            <a:br>
              <a:rPr lang="fr-FR" sz="4800" b="1"/>
            </a:br>
            <a:r>
              <a:rPr lang="fr-FR" sz="6600" b="1"/>
              <a:t>METEO ET MALADIES CHRONIQUES</a:t>
            </a:r>
            <a:endParaRPr lang="fr-BE" sz="6600" b="1" dirty="0">
              <a:solidFill>
                <a:srgbClr val="FFFFFF"/>
              </a:solidFill>
            </a:endParaRPr>
          </a:p>
        </p:txBody>
      </p:sp>
      <p:cxnSp>
        <p:nvCxnSpPr>
          <p:cNvPr id="32" name="Straight Connector 3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 name="Sous-titre 2">
            <a:extLst>
              <a:ext uri="{FF2B5EF4-FFF2-40B4-BE49-F238E27FC236}">
                <a16:creationId xmlns:a16="http://schemas.microsoft.com/office/drawing/2014/main" id="{8A6F1300-9525-3454-A947-C228C9CCDA4F}"/>
              </a:ext>
            </a:extLst>
          </p:cNvPr>
          <p:cNvSpPr>
            <a:spLocks noGrp="1"/>
          </p:cNvSpPr>
          <p:nvPr>
            <p:ph type="ctrTitle"/>
          </p:nvPr>
        </p:nvSpPr>
        <p:spPr>
          <a:xfrm>
            <a:off x="-157452" y="858048"/>
            <a:ext cx="9962480" cy="1389191"/>
          </a:xfrm>
        </p:spPr>
        <p:txBody>
          <a:bodyPr>
            <a:noAutofit/>
          </a:bodyPr>
          <a:lstStyle/>
          <a:p>
            <a:pPr algn="ctr"/>
            <a:r>
              <a:rPr lang="fr-FR" sz="4800"/>
              <a:t>ASSOCIATION LES MAUX DE SPONDY-MYALGIE </a:t>
            </a:r>
            <a:endParaRPr lang="fr-FR" sz="4800" dirty="0"/>
          </a:p>
        </p:txBody>
      </p:sp>
    </p:spTree>
    <p:extLst>
      <p:ext uri="{BB962C8B-B14F-4D97-AF65-F5344CB8AC3E}">
        <p14:creationId xmlns:p14="http://schemas.microsoft.com/office/powerpoint/2010/main" val="292817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34A1558-6E23-9211-BB0A-8A5D65EDBE33}"/>
              </a:ext>
            </a:extLst>
          </p:cNvPr>
          <p:cNvSpPr>
            <a:spLocks noGrp="1"/>
          </p:cNvSpPr>
          <p:nvPr>
            <p:ph type="title"/>
          </p:nvPr>
        </p:nvSpPr>
        <p:spPr>
          <a:xfrm>
            <a:off x="1038342" y="162232"/>
            <a:ext cx="4466773" cy="2344840"/>
          </a:xfrm>
        </p:spPr>
        <p:txBody>
          <a:bodyPr anchor="b">
            <a:normAutofit/>
          </a:bodyPr>
          <a:lstStyle/>
          <a:p>
            <a:pPr algn="ctr"/>
            <a:r>
              <a:rPr lang="fr-FR" sz="3800" b="1" kern="100" dirty="0">
                <a:latin typeface="Arial" panose="020B0604020202020204" pitchFamily="34" charset="0"/>
                <a:ea typeface="Aptos" panose="020B0004020202020204" pitchFamily="34" charset="0"/>
                <a:cs typeface="Times New Roman" panose="02020603050405020304" pitchFamily="18" charset="0"/>
              </a:rPr>
              <a:t>PRESSION ATMOSPHERIQUE</a:t>
            </a:r>
            <a:br>
              <a:rPr lang="fr-BE" sz="3800" kern="100" dirty="0">
                <a:effectLst/>
                <a:latin typeface="Aptos" panose="020B0004020202020204" pitchFamily="34" charset="0"/>
                <a:ea typeface="Aptos" panose="020B0004020202020204" pitchFamily="34" charset="0"/>
                <a:cs typeface="Times New Roman" panose="02020603050405020304" pitchFamily="18" charset="0"/>
              </a:rPr>
            </a:br>
            <a:endParaRPr lang="fr-BE" sz="3800" dirty="0"/>
          </a:p>
        </p:txBody>
      </p:sp>
      <p:pic>
        <p:nvPicPr>
          <p:cNvPr id="5" name="Graphique 6" descr="Gros plan sur de l’herbe couverte de rosée">
            <a:extLst>
              <a:ext uri="{FF2B5EF4-FFF2-40B4-BE49-F238E27FC236}">
                <a16:creationId xmlns:a16="http://schemas.microsoft.com/office/drawing/2014/main" id="{07E641E1-4D6E-0EF0-D05B-1E9099578869}"/>
              </a:ext>
            </a:extLst>
          </p:cNvPr>
          <p:cNvPicPr>
            <a:picLocks noChangeAspect="1"/>
          </p:cNvPicPr>
          <p:nvPr/>
        </p:nvPicPr>
        <p:blipFill>
          <a:blip r:embed="rId2">
            <a:extLst>
              <a:ext uri="{28A0092B-C50C-407E-A947-70E740481C1C}">
                <a14:useLocalDpi xmlns:a14="http://schemas.microsoft.com/office/drawing/2010/main" val="0"/>
              </a:ext>
            </a:extLst>
          </a:blip>
          <a:srcRect l="18122" r="15131" b="4"/>
          <a:stretch/>
        </p:blipFill>
        <p:spPr>
          <a:xfrm>
            <a:off x="6364415" y="394195"/>
            <a:ext cx="2381544" cy="2381544"/>
          </a:xfrm>
          <a:custGeom>
            <a:avLst/>
            <a:gdLst/>
            <a:ahLst/>
            <a:cxnLst/>
            <a:rect l="l" t="t" r="r" b="b"/>
            <a:pathLst>
              <a:path w="2582956" h="2582956">
                <a:moveTo>
                  <a:pt x="1291478" y="0"/>
                </a:moveTo>
                <a:cubicBezTo>
                  <a:pt x="2004742" y="0"/>
                  <a:pt x="2582956" y="578214"/>
                  <a:pt x="2582956" y="1291478"/>
                </a:cubicBezTo>
                <a:cubicBezTo>
                  <a:pt x="2582956" y="2004742"/>
                  <a:pt x="2004742" y="2582956"/>
                  <a:pt x="1291478" y="2582956"/>
                </a:cubicBezTo>
                <a:cubicBezTo>
                  <a:pt x="578214" y="2582956"/>
                  <a:pt x="0" y="2004742"/>
                  <a:pt x="0" y="1291478"/>
                </a:cubicBezTo>
                <a:cubicBezTo>
                  <a:pt x="0" y="578214"/>
                  <a:pt x="578214" y="0"/>
                  <a:pt x="1291478" y="0"/>
                </a:cubicBezTo>
                <a:close/>
              </a:path>
            </a:pathLst>
          </a:custGeom>
        </p:spPr>
      </p:pic>
      <p:cxnSp>
        <p:nvCxnSpPr>
          <p:cNvPr id="38" name="Straight Connector 3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8E2213D4-6BA6-D263-DB8C-32D1F4F0B67A}"/>
              </a:ext>
            </a:extLst>
          </p:cNvPr>
          <p:cNvSpPr>
            <a:spLocks noGrp="1"/>
          </p:cNvSpPr>
          <p:nvPr>
            <p:ph idx="1"/>
          </p:nvPr>
        </p:nvSpPr>
        <p:spPr>
          <a:xfrm>
            <a:off x="1188069" y="2285999"/>
            <a:ext cx="4466774" cy="4409769"/>
          </a:xfrm>
        </p:spPr>
        <p:txBody>
          <a:bodyPr anchor="t">
            <a:normAutofit fontScale="92500" lnSpcReduction="20000"/>
          </a:bodyPr>
          <a:lstStyle/>
          <a:p>
            <a:pPr marL="0" indent="0">
              <a:buNone/>
            </a:pPr>
            <a:endParaRPr lang="fr-FR" sz="1100" dirty="0"/>
          </a:p>
          <a:p>
            <a:pPr marL="0" indent="0" algn="ctr">
              <a:buNone/>
            </a:pPr>
            <a:r>
              <a:rPr lang="fr-FR" sz="1700" b="0" i="0" dirty="0">
                <a:effectLst/>
                <a:latin typeface="Arial" panose="020B0604020202020204" pitchFamily="34" charset="0"/>
              </a:rPr>
              <a:t>La pression atmosphérique joue un rôle important dans les douleurs articulaires.</a:t>
            </a:r>
            <a:br>
              <a:rPr lang="fr-FR" sz="1700" dirty="0"/>
            </a:br>
            <a:br>
              <a:rPr lang="fr-FR" sz="1700" dirty="0"/>
            </a:br>
            <a:r>
              <a:rPr lang="fr-FR" sz="1700" b="0" i="0" dirty="0">
                <a:effectLst/>
                <a:latin typeface="Arial" panose="020B0604020202020204" pitchFamily="34" charset="0"/>
              </a:rPr>
              <a:t>Cela provoque une sensibilité accrue ou des douleurs, à cause des barorécepteurs situés au sein des articulations et des tendons. Ces barorécepteurs de la douleur sont sensibles aux variations de pression atmosphérique.</a:t>
            </a:r>
          </a:p>
          <a:p>
            <a:pPr marL="0" indent="0" algn="ctr">
              <a:buNone/>
            </a:pPr>
            <a:r>
              <a:rPr lang="fr-FR" sz="1700" b="0" i="0" dirty="0">
                <a:effectLst/>
                <a:latin typeface="Arial" panose="020B0604020202020204" pitchFamily="34" charset="0"/>
              </a:rPr>
              <a:t> Quand le temps devient mauvais, que la pression atmosphérique diminue, ces récepteurs entrent en jeu et vont déclencher le mécanisme de la douleur.</a:t>
            </a:r>
            <a:br>
              <a:rPr lang="fr-FR" sz="1700" dirty="0"/>
            </a:br>
            <a:br>
              <a:rPr lang="fr-FR" sz="1700" dirty="0"/>
            </a:br>
            <a:r>
              <a:rPr lang="fr-FR" sz="1700" b="0" i="0" dirty="0">
                <a:effectLst/>
                <a:latin typeface="Arial" panose="020B0604020202020204" pitchFamily="34" charset="0"/>
              </a:rPr>
              <a:t>Ces capteurs de la douleur sont présents partout dans le corps,  et en cas de pluie, d'humidité etc....nous avons mal partout.</a:t>
            </a:r>
          </a:p>
          <a:p>
            <a:pPr marL="0" indent="0" algn="ctr">
              <a:buNone/>
            </a:pPr>
            <a:br>
              <a:rPr lang="fr-FR" sz="1700" dirty="0"/>
            </a:br>
            <a:r>
              <a:rPr lang="fr-FR" sz="1700" b="0" i="0" dirty="0">
                <a:effectLst/>
                <a:latin typeface="Arial" panose="020B0604020202020204" pitchFamily="34" charset="0"/>
              </a:rPr>
              <a:t>Autre détail,  il  est impossible d'enlever ces récepteurs car ils sont utiles pour le bon fonctionnement de l'articulation.</a:t>
            </a:r>
            <a:br>
              <a:rPr lang="fr-FR" sz="1700" dirty="0"/>
            </a:br>
            <a:endParaRPr lang="fr-BE" sz="1700" dirty="0"/>
          </a:p>
        </p:txBody>
      </p:sp>
      <p:sp>
        <p:nvSpPr>
          <p:cNvPr id="4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9541" y="3187989"/>
            <a:ext cx="171515" cy="171514"/>
          </a:xfrm>
          <a:custGeom>
            <a:avLst/>
            <a:gdLst>
              <a:gd name="connsiteX0" fmla="*/ 159874 w 171515"/>
              <a:gd name="connsiteY0" fmla="*/ 74116 h 171514"/>
              <a:gd name="connsiteX1" fmla="*/ 97399 w 171515"/>
              <a:gd name="connsiteY1" fmla="*/ 74116 h 171514"/>
              <a:gd name="connsiteX2" fmla="*/ 97399 w 171515"/>
              <a:gd name="connsiteY2" fmla="*/ 11641 h 171514"/>
              <a:gd name="connsiteX3" fmla="*/ 85758 w 171515"/>
              <a:gd name="connsiteY3" fmla="*/ 0 h 171514"/>
              <a:gd name="connsiteX4" fmla="*/ 74116 w 171515"/>
              <a:gd name="connsiteY4" fmla="*/ 11641 h 171514"/>
              <a:gd name="connsiteX5" fmla="*/ 74116 w 171515"/>
              <a:gd name="connsiteY5" fmla="*/ 74116 h 171514"/>
              <a:gd name="connsiteX6" fmla="*/ 11641 w 171515"/>
              <a:gd name="connsiteY6" fmla="*/ 74116 h 171514"/>
              <a:gd name="connsiteX7" fmla="*/ 0 w 171515"/>
              <a:gd name="connsiteY7" fmla="*/ 85757 h 171514"/>
              <a:gd name="connsiteX8" fmla="*/ 11641 w 171515"/>
              <a:gd name="connsiteY8" fmla="*/ 97398 h 171514"/>
              <a:gd name="connsiteX9" fmla="*/ 74116 w 171515"/>
              <a:gd name="connsiteY9" fmla="*/ 97398 h 171514"/>
              <a:gd name="connsiteX10" fmla="*/ 74116 w 171515"/>
              <a:gd name="connsiteY10" fmla="*/ 159873 h 171514"/>
              <a:gd name="connsiteX11" fmla="*/ 85758 w 171515"/>
              <a:gd name="connsiteY11" fmla="*/ 171514 h 171514"/>
              <a:gd name="connsiteX12" fmla="*/ 97399 w 171515"/>
              <a:gd name="connsiteY12" fmla="*/ 159873 h 171514"/>
              <a:gd name="connsiteX13" fmla="*/ 97399 w 171515"/>
              <a:gd name="connsiteY13" fmla="*/ 97398 h 171514"/>
              <a:gd name="connsiteX14" fmla="*/ 159874 w 171515"/>
              <a:gd name="connsiteY14" fmla="*/ 97398 h 171514"/>
              <a:gd name="connsiteX15" fmla="*/ 171515 w 171515"/>
              <a:gd name="connsiteY15" fmla="*/ 85757 h 171514"/>
              <a:gd name="connsiteX16" fmla="*/ 159874 w 171515"/>
              <a:gd name="connsiteY16" fmla="*/ 74116 h 17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4">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7"/>
                </a:cubicBezTo>
                <a:cubicBezTo>
                  <a:pt x="0" y="92186"/>
                  <a:pt x="5212" y="97398"/>
                  <a:pt x="11641" y="97398"/>
                </a:cubicBezTo>
                <a:lnTo>
                  <a:pt x="74116" y="97398"/>
                </a:lnTo>
                <a:lnTo>
                  <a:pt x="74116" y="159873"/>
                </a:lnTo>
                <a:cubicBezTo>
                  <a:pt x="74116" y="166302"/>
                  <a:pt x="79328" y="171514"/>
                  <a:pt x="85758" y="171514"/>
                </a:cubicBezTo>
                <a:cubicBezTo>
                  <a:pt x="92187" y="171514"/>
                  <a:pt x="97399" y="166302"/>
                  <a:pt x="97399" y="159873"/>
                </a:cubicBezTo>
                <a:lnTo>
                  <a:pt x="97399" y="97398"/>
                </a:lnTo>
                <a:lnTo>
                  <a:pt x="159874" y="97398"/>
                </a:lnTo>
                <a:cubicBezTo>
                  <a:pt x="166303" y="97398"/>
                  <a:pt x="171515" y="92186"/>
                  <a:pt x="171515" y="85757"/>
                </a:cubicBezTo>
                <a:cubicBezTo>
                  <a:pt x="171515" y="79328"/>
                  <a:pt x="166303" y="74116"/>
                  <a:pt x="159874" y="74116"/>
                </a:cubicBezTo>
                <a:close/>
              </a:path>
            </a:pathLst>
          </a:custGeom>
          <a:solidFill>
            <a:schemeClr val="accent4"/>
          </a:solidFill>
          <a:ln w="776" cap="flat">
            <a:noFill/>
            <a:prstDash val="solid"/>
            <a:miter/>
          </a:ln>
        </p:spPr>
        <p:txBody>
          <a:bodyPr rtlCol="0" anchor="ctr"/>
          <a:lstStyle/>
          <a:p>
            <a:endParaRPr lang="en-US"/>
          </a:p>
        </p:txBody>
      </p:sp>
      <p:sp>
        <p:nvSpPr>
          <p:cNvPr id="4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865" y="397725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4"/>
          </a:solidFill>
          <a:ln w="516" cap="flat">
            <a:noFill/>
            <a:prstDash val="solid"/>
            <a:miter/>
          </a:ln>
        </p:spPr>
        <p:txBody>
          <a:bodyPr rtlCol="0" anchor="ctr"/>
          <a:lstStyle/>
          <a:p>
            <a:endParaRPr lang="en-US"/>
          </a:p>
        </p:txBody>
      </p:sp>
      <p:pic>
        <p:nvPicPr>
          <p:cNvPr id="4" name="Graphique 5" descr="Arrière-plan de feuilles d’automne jaunes et rouges">
            <a:extLst>
              <a:ext uri="{FF2B5EF4-FFF2-40B4-BE49-F238E27FC236}">
                <a16:creationId xmlns:a16="http://schemas.microsoft.com/office/drawing/2014/main" id="{8439D60E-E87F-9AAA-0FDB-7B815C70F6D5}"/>
              </a:ext>
            </a:extLst>
          </p:cNvPr>
          <p:cNvPicPr>
            <a:picLocks noChangeAspect="1"/>
          </p:cNvPicPr>
          <p:nvPr/>
        </p:nvPicPr>
        <p:blipFill>
          <a:blip r:embed="rId3">
            <a:extLst>
              <a:ext uri="{28A0092B-C50C-407E-A947-70E740481C1C}">
                <a14:useLocalDpi xmlns:a14="http://schemas.microsoft.com/office/drawing/2010/main" val="0"/>
              </a:ext>
            </a:extLst>
          </a:blip>
          <a:srcRect l="37220" r="13878"/>
          <a:stretch/>
        </p:blipFill>
        <p:spPr>
          <a:xfrm>
            <a:off x="8745959" y="423413"/>
            <a:ext cx="3053110" cy="4167318"/>
          </a:xfrm>
          <a:custGeom>
            <a:avLst/>
            <a:gdLst/>
            <a:ahLst/>
            <a:cxnLst/>
            <a:rect l="l" t="t" r="r" b="b"/>
            <a:pathLst>
              <a:path w="3053110" h="4167318">
                <a:moveTo>
                  <a:pt x="2083659" y="0"/>
                </a:moveTo>
                <a:cubicBezTo>
                  <a:pt x="2371352" y="0"/>
                  <a:pt x="2645428" y="58305"/>
                  <a:pt x="2894714" y="163744"/>
                </a:cubicBezTo>
                <a:lnTo>
                  <a:pt x="3053110" y="240048"/>
                </a:lnTo>
                <a:lnTo>
                  <a:pt x="3053110" y="3927271"/>
                </a:lnTo>
                <a:lnTo>
                  <a:pt x="2894714" y="4003574"/>
                </a:lnTo>
                <a:cubicBezTo>
                  <a:pt x="2645428" y="4109013"/>
                  <a:pt x="2371352" y="4167318"/>
                  <a:pt x="2083659" y="4167318"/>
                </a:cubicBezTo>
                <a:cubicBezTo>
                  <a:pt x="932885" y="4167318"/>
                  <a:pt x="0" y="3234433"/>
                  <a:pt x="0" y="2083659"/>
                </a:cubicBezTo>
                <a:cubicBezTo>
                  <a:pt x="0" y="932885"/>
                  <a:pt x="932885" y="0"/>
                  <a:pt x="2083659" y="0"/>
                </a:cubicBezTo>
                <a:close/>
              </a:path>
            </a:pathLst>
          </a:custGeom>
        </p:spPr>
      </p:pic>
      <p:pic>
        <p:nvPicPr>
          <p:cNvPr id="6" name="Graphique 7" descr="Feuilles de couleur dans une forêt">
            <a:extLst>
              <a:ext uri="{FF2B5EF4-FFF2-40B4-BE49-F238E27FC236}">
                <a16:creationId xmlns:a16="http://schemas.microsoft.com/office/drawing/2014/main" id="{A75F472F-460E-08D5-C496-33FC5EB4E48E}"/>
              </a:ext>
            </a:extLst>
          </p:cNvPr>
          <p:cNvPicPr>
            <a:picLocks noChangeAspect="1"/>
          </p:cNvPicPr>
          <p:nvPr/>
        </p:nvPicPr>
        <p:blipFill>
          <a:blip r:embed="rId4">
            <a:extLst>
              <a:ext uri="{28A0092B-C50C-407E-A947-70E740481C1C}">
                <a14:useLocalDpi xmlns:a14="http://schemas.microsoft.com/office/drawing/2010/main" val="0"/>
              </a:ext>
            </a:extLst>
          </a:blip>
          <a:srcRect l="16383" r="13785" b="-4"/>
          <a:stretch/>
        </p:blipFill>
        <p:spPr>
          <a:xfrm flipH="1">
            <a:off x="6711424" y="4275044"/>
            <a:ext cx="3419243" cy="2582956"/>
          </a:xfrm>
          <a:custGeom>
            <a:avLst/>
            <a:gdLst/>
            <a:ahLst/>
            <a:cxnLst/>
            <a:rect l="l" t="t" r="r" b="b"/>
            <a:pathLst>
              <a:path w="3419243" h="2582956">
                <a:moveTo>
                  <a:pt x="1709622" y="0"/>
                </a:moveTo>
                <a:cubicBezTo>
                  <a:pt x="2653819" y="0"/>
                  <a:pt x="3419243" y="765424"/>
                  <a:pt x="3419243" y="1709622"/>
                </a:cubicBezTo>
                <a:cubicBezTo>
                  <a:pt x="3419243" y="2004683"/>
                  <a:pt x="3344495" y="2282287"/>
                  <a:pt x="3212901" y="2524529"/>
                </a:cubicBezTo>
                <a:lnTo>
                  <a:pt x="3177405" y="2582956"/>
                </a:lnTo>
                <a:lnTo>
                  <a:pt x="241838" y="2582956"/>
                </a:lnTo>
                <a:lnTo>
                  <a:pt x="206343" y="2524529"/>
                </a:lnTo>
                <a:cubicBezTo>
                  <a:pt x="74749" y="2282287"/>
                  <a:pt x="0" y="2004683"/>
                  <a:pt x="0" y="1709622"/>
                </a:cubicBezTo>
                <a:cubicBezTo>
                  <a:pt x="0" y="765424"/>
                  <a:pt x="765424" y="0"/>
                  <a:pt x="1709622" y="0"/>
                </a:cubicBezTo>
                <a:close/>
              </a:path>
            </a:pathLst>
          </a:custGeom>
        </p:spPr>
      </p:pic>
    </p:spTree>
    <p:extLst>
      <p:ext uri="{BB962C8B-B14F-4D97-AF65-F5344CB8AC3E}">
        <p14:creationId xmlns:p14="http://schemas.microsoft.com/office/powerpoint/2010/main" val="7331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34A1558-6E23-9211-BB0A-8A5D65EDBE33}"/>
              </a:ext>
            </a:extLst>
          </p:cNvPr>
          <p:cNvSpPr>
            <a:spLocks noGrp="1"/>
          </p:cNvSpPr>
          <p:nvPr>
            <p:ph type="title"/>
          </p:nvPr>
        </p:nvSpPr>
        <p:spPr>
          <a:xfrm>
            <a:off x="646103" y="381935"/>
            <a:ext cx="5421624" cy="2344840"/>
          </a:xfrm>
        </p:spPr>
        <p:txBody>
          <a:bodyPr anchor="b">
            <a:normAutofit/>
          </a:bodyPr>
          <a:lstStyle/>
          <a:p>
            <a:pPr algn="ctr"/>
            <a:r>
              <a:rPr lang="fr-FR" sz="4700" b="1" kern="100" dirty="0">
                <a:effectLst/>
                <a:latin typeface="Arial" panose="020B0604020202020204" pitchFamily="34" charset="0"/>
                <a:ea typeface="Aptos" panose="020B0004020202020204" pitchFamily="34" charset="0"/>
                <a:cs typeface="Times New Roman" panose="02020603050405020304" pitchFamily="18" charset="0"/>
              </a:rPr>
              <a:t>ARTICULATIONS ET HUMIDITE</a:t>
            </a:r>
            <a:br>
              <a:rPr lang="fr-BE" sz="4700" kern="100" dirty="0">
                <a:effectLst/>
                <a:latin typeface="Aptos" panose="020B0004020202020204" pitchFamily="34" charset="0"/>
                <a:ea typeface="Aptos" panose="020B0004020202020204" pitchFamily="34" charset="0"/>
                <a:cs typeface="Times New Roman" panose="02020603050405020304" pitchFamily="18" charset="0"/>
              </a:rPr>
            </a:br>
            <a:endParaRPr lang="fr-BE" sz="4700" dirty="0"/>
          </a:p>
        </p:txBody>
      </p:sp>
      <p:pic>
        <p:nvPicPr>
          <p:cNvPr id="4" name="Graphique 5" descr="Personne tenant et se tenant sous un parapluie sous la pluie, portant une veste d’extérieur">
            <a:extLst>
              <a:ext uri="{FF2B5EF4-FFF2-40B4-BE49-F238E27FC236}">
                <a16:creationId xmlns:a16="http://schemas.microsoft.com/office/drawing/2014/main" id="{8439D60E-E87F-9AAA-0FDB-7B815C70F6D5}"/>
              </a:ext>
            </a:extLst>
          </p:cNvPr>
          <p:cNvPicPr>
            <a:picLocks noChangeAspect="1"/>
          </p:cNvPicPr>
          <p:nvPr/>
        </p:nvPicPr>
        <p:blipFill>
          <a:blip r:embed="rId2">
            <a:extLst>
              <a:ext uri="{28A0092B-C50C-407E-A947-70E740481C1C}">
                <a14:useLocalDpi xmlns:a14="http://schemas.microsoft.com/office/drawing/2010/main" val="0"/>
              </a:ext>
            </a:extLst>
          </a:blip>
          <a:srcRect r="31232" b="-2"/>
          <a:stretch/>
        </p:blipFill>
        <p:spPr>
          <a:xfrm>
            <a:off x="8673997" y="1"/>
            <a:ext cx="2610422" cy="2514891"/>
          </a:xfrm>
          <a:custGeom>
            <a:avLst/>
            <a:gdLst/>
            <a:ahLst/>
            <a:cxnLst/>
            <a:rect l="l" t="t" r="r" b="b"/>
            <a:pathLst>
              <a:path w="2610422" h="2514891">
                <a:moveTo>
                  <a:pt x="816396" y="0"/>
                </a:moveTo>
                <a:lnTo>
                  <a:pt x="1794026" y="0"/>
                </a:lnTo>
                <a:lnTo>
                  <a:pt x="1813258" y="7039"/>
                </a:lnTo>
                <a:cubicBezTo>
                  <a:pt x="2281718" y="205181"/>
                  <a:pt x="2610422" y="669044"/>
                  <a:pt x="2610422" y="1209680"/>
                </a:cubicBezTo>
                <a:cubicBezTo>
                  <a:pt x="2610422" y="1930528"/>
                  <a:pt x="2026059" y="2514891"/>
                  <a:pt x="1305211" y="2514891"/>
                </a:cubicBezTo>
                <a:cubicBezTo>
                  <a:pt x="584363" y="2514891"/>
                  <a:pt x="0" y="1930528"/>
                  <a:pt x="0" y="1209680"/>
                </a:cubicBezTo>
                <a:cubicBezTo>
                  <a:pt x="0" y="669044"/>
                  <a:pt x="328704" y="205181"/>
                  <a:pt x="797164" y="7039"/>
                </a:cubicBezTo>
                <a:close/>
              </a:path>
            </a:pathLst>
          </a:custGeom>
        </p:spPr>
      </p:pic>
      <p:sp>
        <p:nvSpPr>
          <p:cNvPr id="3" name="Espace réservé du contenu 2">
            <a:extLst>
              <a:ext uri="{FF2B5EF4-FFF2-40B4-BE49-F238E27FC236}">
                <a16:creationId xmlns:a16="http://schemas.microsoft.com/office/drawing/2014/main" id="{8E2213D4-6BA6-D263-DB8C-32D1F4F0B67A}"/>
              </a:ext>
            </a:extLst>
          </p:cNvPr>
          <p:cNvSpPr>
            <a:spLocks noGrp="1"/>
          </p:cNvSpPr>
          <p:nvPr>
            <p:ph idx="1"/>
          </p:nvPr>
        </p:nvSpPr>
        <p:spPr>
          <a:xfrm>
            <a:off x="646103" y="2227006"/>
            <a:ext cx="5421625" cy="4622115"/>
          </a:xfrm>
        </p:spPr>
        <p:txBody>
          <a:bodyPr anchor="t">
            <a:noAutofit/>
          </a:bodyPr>
          <a:lstStyle/>
          <a:p>
            <a:pPr marL="0" indent="0" algn="ctr">
              <a:buNone/>
            </a:pPr>
            <a:r>
              <a:rPr lang="fr-FR" sz="2400" b="0" i="0" dirty="0">
                <a:effectLst/>
                <a:latin typeface="Arial" panose="020B0604020202020204" pitchFamily="34" charset="0"/>
              </a:rPr>
              <a:t>Quand il pleut, l'équilibre des forces qui agit sur nos articulations est modifié : la pression qui provient de l'articulation elle-même est plus forte que la pression atmosphérique extérieure, ce qui provoque une douleur. </a:t>
            </a:r>
          </a:p>
          <a:p>
            <a:pPr marL="0" indent="0" algn="ctr">
              <a:buNone/>
            </a:pPr>
            <a:r>
              <a:rPr lang="fr-FR" sz="2400" b="0" i="0" dirty="0">
                <a:effectLst/>
                <a:latin typeface="Arial" panose="020B0604020202020204" pitchFamily="34" charset="0"/>
              </a:rPr>
              <a:t>Les muscles sont rendus plus mous par la pluie. Bref l'humidité va ramollir les muscles. Ils deviennent moins toniques, et ils ne jouent plus leur rôle de bouclier des articulations et celles-ci deviennent plus douloureuses.</a:t>
            </a:r>
            <a:r>
              <a:rPr lang="fr-BE" sz="2400" b="1" i="1" dirty="0"/>
              <a:t>.</a:t>
            </a:r>
          </a:p>
        </p:txBody>
      </p:sp>
      <p:pic>
        <p:nvPicPr>
          <p:cNvPr id="6" name="Graphique 7" descr="Gros plan de gouttes d’eau tombant d’un parapluie">
            <a:extLst>
              <a:ext uri="{FF2B5EF4-FFF2-40B4-BE49-F238E27FC236}">
                <a16:creationId xmlns:a16="http://schemas.microsoft.com/office/drawing/2014/main" id="{A75F472F-460E-08D5-C496-33FC5EB4E48E}"/>
              </a:ext>
            </a:extLst>
          </p:cNvPr>
          <p:cNvPicPr>
            <a:picLocks noChangeAspect="1"/>
          </p:cNvPicPr>
          <p:nvPr/>
        </p:nvPicPr>
        <p:blipFill>
          <a:blip r:embed="rId3">
            <a:extLst>
              <a:ext uri="{28A0092B-C50C-407E-A947-70E740481C1C}">
                <a14:useLocalDpi xmlns:a14="http://schemas.microsoft.com/office/drawing/2010/main" val="0"/>
              </a:ext>
            </a:extLst>
          </a:blip>
          <a:srcRect l="11552" r="21702" b="6"/>
          <a:stretch/>
        </p:blipFill>
        <p:spPr>
          <a:xfrm flipH="1">
            <a:off x="6497001" y="1722682"/>
            <a:ext cx="2176996" cy="2176996"/>
          </a:xfrm>
          <a:custGeom>
            <a:avLst/>
            <a:gdLst/>
            <a:ahLst/>
            <a:cxnLst/>
            <a:rect l="l" t="t" r="r" b="b"/>
            <a:pathLst>
              <a:path w="2406316" h="2406316">
                <a:moveTo>
                  <a:pt x="1203158" y="0"/>
                </a:moveTo>
                <a:cubicBezTo>
                  <a:pt x="1867644" y="0"/>
                  <a:pt x="2406316" y="538672"/>
                  <a:pt x="2406316" y="1203158"/>
                </a:cubicBezTo>
                <a:cubicBezTo>
                  <a:pt x="2406316" y="1867644"/>
                  <a:pt x="1867644" y="2406316"/>
                  <a:pt x="1203158" y="2406316"/>
                </a:cubicBezTo>
                <a:cubicBezTo>
                  <a:pt x="538672" y="2406316"/>
                  <a:pt x="0" y="1867644"/>
                  <a:pt x="0" y="1203158"/>
                </a:cubicBezTo>
                <a:cubicBezTo>
                  <a:pt x="0" y="538672"/>
                  <a:pt x="538672" y="0"/>
                  <a:pt x="1203158" y="0"/>
                </a:cubicBezTo>
                <a:close/>
              </a:path>
            </a:pathLst>
          </a:custGeom>
        </p:spPr>
      </p:pic>
      <p:sp>
        <p:nvSpPr>
          <p:cNvPr id="38"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70117" y="29814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40"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39744" y="35447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5" name="Graphique 6" descr="Personne avec un parapluie derrière un volet de fenêtre flou">
            <a:extLst>
              <a:ext uri="{FF2B5EF4-FFF2-40B4-BE49-F238E27FC236}">
                <a16:creationId xmlns:a16="http://schemas.microsoft.com/office/drawing/2014/main" id="{07E641E1-4D6E-0EF0-D05B-1E9099578869}"/>
              </a:ext>
            </a:extLst>
          </p:cNvPr>
          <p:cNvPicPr>
            <a:picLocks noChangeAspect="1"/>
          </p:cNvPicPr>
          <p:nvPr/>
        </p:nvPicPr>
        <p:blipFill>
          <a:blip r:embed="rId4">
            <a:extLst>
              <a:ext uri="{28A0092B-C50C-407E-A947-70E740481C1C}">
                <a14:useLocalDpi xmlns:a14="http://schemas.microsoft.com/office/drawing/2010/main" val="0"/>
              </a:ext>
            </a:extLst>
          </a:blip>
          <a:srcRect l="2354" r="22955" b="4"/>
          <a:stretch/>
        </p:blipFill>
        <p:spPr>
          <a:xfrm>
            <a:off x="7585499" y="3897248"/>
            <a:ext cx="3402334" cy="2960753"/>
          </a:xfrm>
          <a:custGeom>
            <a:avLst/>
            <a:gdLst/>
            <a:ahLst/>
            <a:cxnLst/>
            <a:rect l="l" t="t" r="r" b="b"/>
            <a:pathLst>
              <a:path w="3402334" h="2960753">
                <a:moveTo>
                  <a:pt x="1701167" y="0"/>
                </a:moveTo>
                <a:cubicBezTo>
                  <a:pt x="2640695" y="0"/>
                  <a:pt x="3402334" y="761639"/>
                  <a:pt x="3402334" y="1701167"/>
                </a:cubicBezTo>
                <a:cubicBezTo>
                  <a:pt x="3402334" y="2170931"/>
                  <a:pt x="3211924" y="2596223"/>
                  <a:pt x="2904074" y="2904074"/>
                </a:cubicBezTo>
                <a:lnTo>
                  <a:pt x="2841710" y="2960753"/>
                </a:lnTo>
                <a:lnTo>
                  <a:pt x="560624" y="2960753"/>
                </a:lnTo>
                <a:lnTo>
                  <a:pt x="498261" y="2904074"/>
                </a:lnTo>
                <a:cubicBezTo>
                  <a:pt x="190410" y="2596223"/>
                  <a:pt x="0" y="2170931"/>
                  <a:pt x="0" y="1701167"/>
                </a:cubicBezTo>
                <a:cubicBezTo>
                  <a:pt x="0" y="761639"/>
                  <a:pt x="761639" y="0"/>
                  <a:pt x="1701167" y="0"/>
                </a:cubicBezTo>
                <a:close/>
              </a:path>
            </a:pathLst>
          </a:custGeom>
        </p:spPr>
      </p:pic>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461536"/>
      </p:ext>
    </p:extLst>
  </p:cSld>
  <p:clrMapOvr>
    <a:masterClrMapping/>
  </p:clrMapOvr>
</p:sld>
</file>

<file path=ppt/theme/theme1.xml><?xml version="1.0" encoding="utf-8"?>
<a:theme xmlns:a="http://schemas.openxmlformats.org/drawingml/2006/main" name="GradientVTI">
  <a:themeElements>
    <a:clrScheme name="Offic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686</TotalTime>
  <Words>226</Words>
  <Application>Microsoft Office PowerPoint</Application>
  <PresentationFormat>Grand écran</PresentationFormat>
  <Paragraphs>12</Paragraphs>
  <Slides>3</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vt:i4>
      </vt:variant>
    </vt:vector>
  </HeadingPairs>
  <TitlesOfParts>
    <vt:vector size="7" baseType="lpstr">
      <vt:lpstr>Aptos</vt:lpstr>
      <vt:lpstr>Arial</vt:lpstr>
      <vt:lpstr>Univers</vt:lpstr>
      <vt:lpstr>GradientVTI</vt:lpstr>
      <vt:lpstr>ASSOCIATION LES MAUX DE SPONDY-MYALGIE </vt:lpstr>
      <vt:lpstr>PRESSION ATMOSPHERIQUE </vt:lpstr>
      <vt:lpstr>ARTICULATIONS ET HUMIDITE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Marylene Giacomini</dc:creator>
  <cp:lastModifiedBy>Marylene Giacomini</cp:lastModifiedBy>
  <cp:revision>3</cp:revision>
  <cp:lastPrinted>2024-09-05T10:09:21Z</cp:lastPrinted>
  <dcterms:created xsi:type="dcterms:W3CDTF">2024-07-14T06:19:27Z</dcterms:created>
  <dcterms:modified xsi:type="dcterms:W3CDTF">2025-04-17T13:15:43Z</dcterms:modified>
</cp:coreProperties>
</file>