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"/>
  </p:notesMasterIdLst>
  <p:sldIdLst>
    <p:sldId id="256" r:id="rId2"/>
    <p:sldId id="260" r:id="rId3"/>
    <p:sldId id="262" r:id="rId4"/>
    <p:sldId id="258" r:id="rId5"/>
    <p:sldId id="263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611F7-E9E2-4E6C-B977-AD9459522058}" v="131" dt="2024-09-23T08:02:49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E345B3-76F1-489C-8F9A-A3089BB2C6B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BAA079-9C3D-4665-8491-DE2A0968C5D0}">
      <dgm:prSet/>
      <dgm:spPr/>
      <dgm:t>
        <a:bodyPr/>
        <a:lstStyle/>
        <a:p>
          <a:r>
            <a:rPr lang="fr-FR" b="0" i="0"/>
            <a:t>Pour ma part,  la pratique de la respiration par exemple lors de séance de méditation ou de sophrologie  m'aide à diminuer l’anxiété.</a:t>
          </a:r>
          <a:endParaRPr lang="en-US"/>
        </a:p>
      </dgm:t>
    </dgm:pt>
    <dgm:pt modelId="{A64DCECD-55FF-41F4-B9AF-186DF141405F}" type="parTrans" cxnId="{0707EF0B-2288-4504-A6DA-2EBB09DFE550}">
      <dgm:prSet/>
      <dgm:spPr/>
      <dgm:t>
        <a:bodyPr/>
        <a:lstStyle/>
        <a:p>
          <a:endParaRPr lang="en-US"/>
        </a:p>
      </dgm:t>
    </dgm:pt>
    <dgm:pt modelId="{C32DD64B-57DF-4146-BE2D-42630F3F5C47}" type="sibTrans" cxnId="{0707EF0B-2288-4504-A6DA-2EBB09DFE550}">
      <dgm:prSet/>
      <dgm:spPr/>
      <dgm:t>
        <a:bodyPr/>
        <a:lstStyle/>
        <a:p>
          <a:endParaRPr lang="en-US"/>
        </a:p>
      </dgm:t>
    </dgm:pt>
    <dgm:pt modelId="{4CBA55F5-7EAE-4521-81F3-4357B6D1563E}">
      <dgm:prSet/>
      <dgm:spPr/>
      <dgm:t>
        <a:bodyPr/>
        <a:lstStyle/>
        <a:p>
          <a:r>
            <a:rPr lang="fr-FR"/>
            <a:t>La sophrologie est une méthode simple pour gérer son stress, ses douleurs etc….</a:t>
          </a:r>
          <a:endParaRPr lang="en-US"/>
        </a:p>
      </dgm:t>
    </dgm:pt>
    <dgm:pt modelId="{B9AC5034-96E9-43D0-AFA1-97EE2C8E421B}" type="parTrans" cxnId="{B9DDDE9F-B5B9-4F22-8F17-A30D23548EE6}">
      <dgm:prSet/>
      <dgm:spPr/>
      <dgm:t>
        <a:bodyPr/>
        <a:lstStyle/>
        <a:p>
          <a:endParaRPr lang="en-US"/>
        </a:p>
      </dgm:t>
    </dgm:pt>
    <dgm:pt modelId="{B1D53481-5D5A-4E55-BB6F-C35F9A0F19DB}" type="sibTrans" cxnId="{B9DDDE9F-B5B9-4F22-8F17-A30D23548EE6}">
      <dgm:prSet/>
      <dgm:spPr/>
      <dgm:t>
        <a:bodyPr/>
        <a:lstStyle/>
        <a:p>
          <a:endParaRPr lang="en-US"/>
        </a:p>
      </dgm:t>
    </dgm:pt>
    <dgm:pt modelId="{D5094D7A-269C-48A5-8479-15F4E9804548}">
      <dgm:prSet/>
      <dgm:spPr/>
      <dgm:t>
        <a:bodyPr/>
        <a:lstStyle/>
        <a:p>
          <a:r>
            <a:rPr lang="fr-FR"/>
            <a:t>L’hypnothérapie procure une profonde détente et bien être. Le tout sous fond sonore aux bols tibétains.</a:t>
          </a:r>
          <a:endParaRPr lang="en-US"/>
        </a:p>
      </dgm:t>
    </dgm:pt>
    <dgm:pt modelId="{96A16AF8-5924-4442-9886-B809EC11B080}" type="parTrans" cxnId="{673F667E-5B1D-45B4-ACD4-C939EB4054BE}">
      <dgm:prSet/>
      <dgm:spPr/>
      <dgm:t>
        <a:bodyPr/>
        <a:lstStyle/>
        <a:p>
          <a:endParaRPr lang="en-US"/>
        </a:p>
      </dgm:t>
    </dgm:pt>
    <dgm:pt modelId="{97D8219F-EEBE-4C6E-81D9-9F0BE7F1BA27}" type="sibTrans" cxnId="{673F667E-5B1D-45B4-ACD4-C939EB4054BE}">
      <dgm:prSet/>
      <dgm:spPr/>
      <dgm:t>
        <a:bodyPr/>
        <a:lstStyle/>
        <a:p>
          <a:endParaRPr lang="en-US"/>
        </a:p>
      </dgm:t>
    </dgm:pt>
    <dgm:pt modelId="{F6364136-CD5A-42DA-AB45-60D49BD4C0F9}">
      <dgm:prSet/>
      <dgm:spPr/>
      <dgm:t>
        <a:bodyPr/>
        <a:lstStyle/>
        <a:p>
          <a:r>
            <a:rPr lang="fr-FR"/>
            <a:t>Le yoga pour la recherche de l’harmonie du corps et de l’esprit.</a:t>
          </a:r>
          <a:endParaRPr lang="en-US"/>
        </a:p>
      </dgm:t>
    </dgm:pt>
    <dgm:pt modelId="{52D66CFD-4955-4289-8C72-DA1B8E370A7E}" type="parTrans" cxnId="{01564215-4D3A-4641-A636-8ADEC70F4C13}">
      <dgm:prSet/>
      <dgm:spPr/>
      <dgm:t>
        <a:bodyPr/>
        <a:lstStyle/>
        <a:p>
          <a:endParaRPr lang="en-US"/>
        </a:p>
      </dgm:t>
    </dgm:pt>
    <dgm:pt modelId="{711D06A6-1867-452E-97EC-BFFC838775B9}" type="sibTrans" cxnId="{01564215-4D3A-4641-A636-8ADEC70F4C13}">
      <dgm:prSet/>
      <dgm:spPr/>
      <dgm:t>
        <a:bodyPr/>
        <a:lstStyle/>
        <a:p>
          <a:endParaRPr lang="en-US"/>
        </a:p>
      </dgm:t>
    </dgm:pt>
    <dgm:pt modelId="{EAEFE395-1F81-4766-8B03-3921BDC7CC71}">
      <dgm:prSet/>
      <dgm:spPr/>
      <dgm:t>
        <a:bodyPr/>
        <a:lstStyle/>
        <a:p>
          <a:r>
            <a:rPr lang="fr-FR"/>
            <a:t>La réflexologie  pour réduire la sensation de fatigue. Gérer le stress etc…</a:t>
          </a:r>
          <a:endParaRPr lang="en-US"/>
        </a:p>
      </dgm:t>
    </dgm:pt>
    <dgm:pt modelId="{52B62D01-5D9C-4AB8-A1F8-D0095B5694D3}" type="parTrans" cxnId="{74D44FAC-F822-4E64-ACDA-524654FA0952}">
      <dgm:prSet/>
      <dgm:spPr/>
      <dgm:t>
        <a:bodyPr/>
        <a:lstStyle/>
        <a:p>
          <a:endParaRPr lang="en-US"/>
        </a:p>
      </dgm:t>
    </dgm:pt>
    <dgm:pt modelId="{66490B26-D404-4E4D-B966-4F92360C0A8B}" type="sibTrans" cxnId="{74D44FAC-F822-4E64-ACDA-524654FA0952}">
      <dgm:prSet/>
      <dgm:spPr/>
      <dgm:t>
        <a:bodyPr/>
        <a:lstStyle/>
        <a:p>
          <a:endParaRPr lang="en-US"/>
        </a:p>
      </dgm:t>
    </dgm:pt>
    <dgm:pt modelId="{DAEE216C-A9A8-4B01-8E1D-3169ABDC53A8}">
      <dgm:prSet/>
      <dgm:spPr/>
      <dgm:t>
        <a:bodyPr/>
        <a:lstStyle/>
        <a:p>
          <a:r>
            <a:rPr lang="fr-FR" b="1"/>
            <a:t>Attention : quel que soit la pratique rester vigilant. Rien ne doit substituer votre traitement. Ses astuces bien être viennent en complément. </a:t>
          </a:r>
          <a:endParaRPr lang="en-US"/>
        </a:p>
      </dgm:t>
    </dgm:pt>
    <dgm:pt modelId="{F2037ADE-1CBF-4BBA-9F80-0E9CBDF61EA6}" type="parTrans" cxnId="{B5335C4B-C1A4-4393-B4AB-A383B126A820}">
      <dgm:prSet/>
      <dgm:spPr/>
      <dgm:t>
        <a:bodyPr/>
        <a:lstStyle/>
        <a:p>
          <a:endParaRPr lang="en-US"/>
        </a:p>
      </dgm:t>
    </dgm:pt>
    <dgm:pt modelId="{27591B55-3910-47F1-83F2-042605AE4F23}" type="sibTrans" cxnId="{B5335C4B-C1A4-4393-B4AB-A383B126A820}">
      <dgm:prSet/>
      <dgm:spPr/>
      <dgm:t>
        <a:bodyPr/>
        <a:lstStyle/>
        <a:p>
          <a:endParaRPr lang="en-US"/>
        </a:p>
      </dgm:t>
    </dgm:pt>
    <dgm:pt modelId="{68BBC7E1-25E7-410C-94B7-199CAC800BAA}" type="pres">
      <dgm:prSet presAssocID="{84E345B3-76F1-489C-8F9A-A3089BB2C6B8}" presName="linear" presStyleCnt="0">
        <dgm:presLayoutVars>
          <dgm:animLvl val="lvl"/>
          <dgm:resizeHandles val="exact"/>
        </dgm:presLayoutVars>
      </dgm:prSet>
      <dgm:spPr/>
    </dgm:pt>
    <dgm:pt modelId="{8ECF53F7-4016-4588-89F0-ABFB26C27CD8}" type="pres">
      <dgm:prSet presAssocID="{46BAA079-9C3D-4665-8491-DE2A0968C5D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F5AD5F6-23D8-429E-A727-EED4716F8CDE}" type="pres">
      <dgm:prSet presAssocID="{C32DD64B-57DF-4146-BE2D-42630F3F5C47}" presName="spacer" presStyleCnt="0"/>
      <dgm:spPr/>
    </dgm:pt>
    <dgm:pt modelId="{DB3F0736-5160-45F7-9370-4E558078B1C5}" type="pres">
      <dgm:prSet presAssocID="{4CBA55F5-7EAE-4521-81F3-4357B6D1563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5A59B0C-FD50-42F5-BDE4-4B80227B6959}" type="pres">
      <dgm:prSet presAssocID="{B1D53481-5D5A-4E55-BB6F-C35F9A0F19DB}" presName="spacer" presStyleCnt="0"/>
      <dgm:spPr/>
    </dgm:pt>
    <dgm:pt modelId="{94E1E60B-5285-47FB-8EA2-18EE58A05E3F}" type="pres">
      <dgm:prSet presAssocID="{D5094D7A-269C-48A5-8479-15F4E980454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A161D70-491C-4A3B-B5F2-986B394C8DAD}" type="pres">
      <dgm:prSet presAssocID="{97D8219F-EEBE-4C6E-81D9-9F0BE7F1BA27}" presName="spacer" presStyleCnt="0"/>
      <dgm:spPr/>
    </dgm:pt>
    <dgm:pt modelId="{F5A625D8-B87A-44B5-B123-D4AA1DE31857}" type="pres">
      <dgm:prSet presAssocID="{F6364136-CD5A-42DA-AB45-60D49BD4C0F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CCEC99F-A70F-4548-8728-4F6DD181B975}" type="pres">
      <dgm:prSet presAssocID="{711D06A6-1867-452E-97EC-BFFC838775B9}" presName="spacer" presStyleCnt="0"/>
      <dgm:spPr/>
    </dgm:pt>
    <dgm:pt modelId="{3B0A4017-7C47-478E-973E-1AA46607D545}" type="pres">
      <dgm:prSet presAssocID="{EAEFE395-1F81-4766-8B03-3921BDC7CC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0844F8F-8CB1-4A87-ACDD-1300B2E20DA5}" type="pres">
      <dgm:prSet presAssocID="{66490B26-D404-4E4D-B966-4F92360C0A8B}" presName="spacer" presStyleCnt="0"/>
      <dgm:spPr/>
    </dgm:pt>
    <dgm:pt modelId="{45A95956-8409-4E81-9023-D00250FF74A6}" type="pres">
      <dgm:prSet presAssocID="{DAEE216C-A9A8-4B01-8E1D-3169ABDC53A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707EF0B-2288-4504-A6DA-2EBB09DFE550}" srcId="{84E345B3-76F1-489C-8F9A-A3089BB2C6B8}" destId="{46BAA079-9C3D-4665-8491-DE2A0968C5D0}" srcOrd="0" destOrd="0" parTransId="{A64DCECD-55FF-41F4-B9AF-186DF141405F}" sibTransId="{C32DD64B-57DF-4146-BE2D-42630F3F5C47}"/>
    <dgm:cxn modelId="{01564215-4D3A-4641-A636-8ADEC70F4C13}" srcId="{84E345B3-76F1-489C-8F9A-A3089BB2C6B8}" destId="{F6364136-CD5A-42DA-AB45-60D49BD4C0F9}" srcOrd="3" destOrd="0" parTransId="{52D66CFD-4955-4289-8C72-DA1B8E370A7E}" sibTransId="{711D06A6-1867-452E-97EC-BFFC838775B9}"/>
    <dgm:cxn modelId="{FE31261F-6ADF-4D3D-8E0D-907FD268C741}" type="presOf" srcId="{4CBA55F5-7EAE-4521-81F3-4357B6D1563E}" destId="{DB3F0736-5160-45F7-9370-4E558078B1C5}" srcOrd="0" destOrd="0" presId="urn:microsoft.com/office/officeart/2005/8/layout/vList2"/>
    <dgm:cxn modelId="{95D9373F-D092-4F25-9452-1F9A266173C5}" type="presOf" srcId="{DAEE216C-A9A8-4B01-8E1D-3169ABDC53A8}" destId="{45A95956-8409-4E81-9023-D00250FF74A6}" srcOrd="0" destOrd="0" presId="urn:microsoft.com/office/officeart/2005/8/layout/vList2"/>
    <dgm:cxn modelId="{B5335C4B-C1A4-4393-B4AB-A383B126A820}" srcId="{84E345B3-76F1-489C-8F9A-A3089BB2C6B8}" destId="{DAEE216C-A9A8-4B01-8E1D-3169ABDC53A8}" srcOrd="5" destOrd="0" parTransId="{F2037ADE-1CBF-4BBA-9F80-0E9CBDF61EA6}" sibTransId="{27591B55-3910-47F1-83F2-042605AE4F23}"/>
    <dgm:cxn modelId="{F0A44F78-BFD5-4D53-9647-D505931D171D}" type="presOf" srcId="{EAEFE395-1F81-4766-8B03-3921BDC7CC71}" destId="{3B0A4017-7C47-478E-973E-1AA46607D545}" srcOrd="0" destOrd="0" presId="urn:microsoft.com/office/officeart/2005/8/layout/vList2"/>
    <dgm:cxn modelId="{673F667E-5B1D-45B4-ACD4-C939EB4054BE}" srcId="{84E345B3-76F1-489C-8F9A-A3089BB2C6B8}" destId="{D5094D7A-269C-48A5-8479-15F4E9804548}" srcOrd="2" destOrd="0" parTransId="{96A16AF8-5924-4442-9886-B809EC11B080}" sibTransId="{97D8219F-EEBE-4C6E-81D9-9F0BE7F1BA27}"/>
    <dgm:cxn modelId="{B9DDDE9F-B5B9-4F22-8F17-A30D23548EE6}" srcId="{84E345B3-76F1-489C-8F9A-A3089BB2C6B8}" destId="{4CBA55F5-7EAE-4521-81F3-4357B6D1563E}" srcOrd="1" destOrd="0" parTransId="{B9AC5034-96E9-43D0-AFA1-97EE2C8E421B}" sibTransId="{B1D53481-5D5A-4E55-BB6F-C35F9A0F19DB}"/>
    <dgm:cxn modelId="{74D44FAC-F822-4E64-ACDA-524654FA0952}" srcId="{84E345B3-76F1-489C-8F9A-A3089BB2C6B8}" destId="{EAEFE395-1F81-4766-8B03-3921BDC7CC71}" srcOrd="4" destOrd="0" parTransId="{52B62D01-5D9C-4AB8-A1F8-D0095B5694D3}" sibTransId="{66490B26-D404-4E4D-B966-4F92360C0A8B}"/>
    <dgm:cxn modelId="{6BB1BDE1-6FD7-4E7D-8E1B-9B5776C3F32D}" type="presOf" srcId="{F6364136-CD5A-42DA-AB45-60D49BD4C0F9}" destId="{F5A625D8-B87A-44B5-B123-D4AA1DE31857}" srcOrd="0" destOrd="0" presId="urn:microsoft.com/office/officeart/2005/8/layout/vList2"/>
    <dgm:cxn modelId="{D2E1F0F1-A1B9-4B11-9AE1-F02421B51386}" type="presOf" srcId="{46BAA079-9C3D-4665-8491-DE2A0968C5D0}" destId="{8ECF53F7-4016-4588-89F0-ABFB26C27CD8}" srcOrd="0" destOrd="0" presId="urn:microsoft.com/office/officeart/2005/8/layout/vList2"/>
    <dgm:cxn modelId="{85B2C3F2-2AB3-4BBF-987E-39C40D8AD4B5}" type="presOf" srcId="{D5094D7A-269C-48A5-8479-15F4E9804548}" destId="{94E1E60B-5285-47FB-8EA2-18EE58A05E3F}" srcOrd="0" destOrd="0" presId="urn:microsoft.com/office/officeart/2005/8/layout/vList2"/>
    <dgm:cxn modelId="{37A31BF5-2100-456E-A502-030DE29AA432}" type="presOf" srcId="{84E345B3-76F1-489C-8F9A-A3089BB2C6B8}" destId="{68BBC7E1-25E7-410C-94B7-199CAC800BAA}" srcOrd="0" destOrd="0" presId="urn:microsoft.com/office/officeart/2005/8/layout/vList2"/>
    <dgm:cxn modelId="{32D3993F-3684-4F11-A332-8C3E10E2D298}" type="presParOf" srcId="{68BBC7E1-25E7-410C-94B7-199CAC800BAA}" destId="{8ECF53F7-4016-4588-89F0-ABFB26C27CD8}" srcOrd="0" destOrd="0" presId="urn:microsoft.com/office/officeart/2005/8/layout/vList2"/>
    <dgm:cxn modelId="{07EC908D-0425-480F-B076-076ED18D3D04}" type="presParOf" srcId="{68BBC7E1-25E7-410C-94B7-199CAC800BAA}" destId="{5F5AD5F6-23D8-429E-A727-EED4716F8CDE}" srcOrd="1" destOrd="0" presId="urn:microsoft.com/office/officeart/2005/8/layout/vList2"/>
    <dgm:cxn modelId="{5563E55C-3EB8-4C5D-A6C2-F2C8998E6D60}" type="presParOf" srcId="{68BBC7E1-25E7-410C-94B7-199CAC800BAA}" destId="{DB3F0736-5160-45F7-9370-4E558078B1C5}" srcOrd="2" destOrd="0" presId="urn:microsoft.com/office/officeart/2005/8/layout/vList2"/>
    <dgm:cxn modelId="{C8BCCB2F-2DD6-47F3-840E-B04C25D15F8B}" type="presParOf" srcId="{68BBC7E1-25E7-410C-94B7-199CAC800BAA}" destId="{95A59B0C-FD50-42F5-BDE4-4B80227B6959}" srcOrd="3" destOrd="0" presId="urn:microsoft.com/office/officeart/2005/8/layout/vList2"/>
    <dgm:cxn modelId="{529C6945-DAF1-413C-9B32-B7CF5C2EA72E}" type="presParOf" srcId="{68BBC7E1-25E7-410C-94B7-199CAC800BAA}" destId="{94E1E60B-5285-47FB-8EA2-18EE58A05E3F}" srcOrd="4" destOrd="0" presId="urn:microsoft.com/office/officeart/2005/8/layout/vList2"/>
    <dgm:cxn modelId="{A810028E-A937-486D-9444-B5CBFEDE5D46}" type="presParOf" srcId="{68BBC7E1-25E7-410C-94B7-199CAC800BAA}" destId="{2A161D70-491C-4A3B-B5F2-986B394C8DAD}" srcOrd="5" destOrd="0" presId="urn:microsoft.com/office/officeart/2005/8/layout/vList2"/>
    <dgm:cxn modelId="{5B1D5EF4-A9C6-4C25-99FF-38704CF2D4B6}" type="presParOf" srcId="{68BBC7E1-25E7-410C-94B7-199CAC800BAA}" destId="{F5A625D8-B87A-44B5-B123-D4AA1DE31857}" srcOrd="6" destOrd="0" presId="urn:microsoft.com/office/officeart/2005/8/layout/vList2"/>
    <dgm:cxn modelId="{931F3B87-3BCB-440C-8E60-EC55540CA922}" type="presParOf" srcId="{68BBC7E1-25E7-410C-94B7-199CAC800BAA}" destId="{ACCEC99F-A70F-4548-8728-4F6DD181B975}" srcOrd="7" destOrd="0" presId="urn:microsoft.com/office/officeart/2005/8/layout/vList2"/>
    <dgm:cxn modelId="{62A1120B-C13C-4BC4-AF55-505497C49A45}" type="presParOf" srcId="{68BBC7E1-25E7-410C-94B7-199CAC800BAA}" destId="{3B0A4017-7C47-478E-973E-1AA46607D545}" srcOrd="8" destOrd="0" presId="urn:microsoft.com/office/officeart/2005/8/layout/vList2"/>
    <dgm:cxn modelId="{2BA6BB09-DC61-44FE-932B-BE7A093296A6}" type="presParOf" srcId="{68BBC7E1-25E7-410C-94B7-199CAC800BAA}" destId="{50844F8F-8CB1-4A87-ACDD-1300B2E20DA5}" srcOrd="9" destOrd="0" presId="urn:microsoft.com/office/officeart/2005/8/layout/vList2"/>
    <dgm:cxn modelId="{1C69CBF6-8BDE-4F04-9F37-64554332E967}" type="presParOf" srcId="{68BBC7E1-25E7-410C-94B7-199CAC800BAA}" destId="{45A95956-8409-4E81-9023-D00250FF74A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F53F7-4016-4588-89F0-ABFB26C27CD8}">
      <dsp:nvSpPr>
        <dsp:cNvPr id="0" name=""/>
        <dsp:cNvSpPr/>
      </dsp:nvSpPr>
      <dsp:spPr>
        <a:xfrm>
          <a:off x="0" y="159473"/>
          <a:ext cx="6245265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i="0" kern="1200"/>
            <a:t>Pour ma part,  la pratique de la respiration par exemple lors de séance de méditation ou de sophrologie  m'aide à diminuer l’anxiété.</a:t>
          </a:r>
          <a:endParaRPr lang="en-US" sz="1500" kern="1200"/>
        </a:p>
      </dsp:txBody>
      <dsp:txXfrm>
        <a:off x="41123" y="200596"/>
        <a:ext cx="6163019" cy="760154"/>
      </dsp:txXfrm>
    </dsp:sp>
    <dsp:sp modelId="{DB3F0736-5160-45F7-9370-4E558078B1C5}">
      <dsp:nvSpPr>
        <dsp:cNvPr id="0" name=""/>
        <dsp:cNvSpPr/>
      </dsp:nvSpPr>
      <dsp:spPr>
        <a:xfrm>
          <a:off x="0" y="1045073"/>
          <a:ext cx="6245265" cy="842400"/>
        </a:xfrm>
        <a:prstGeom prst="round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La sophrologie est une méthode simple pour gérer son stress, ses douleurs etc….</a:t>
          </a:r>
          <a:endParaRPr lang="en-US" sz="1500" kern="1200"/>
        </a:p>
      </dsp:txBody>
      <dsp:txXfrm>
        <a:off x="41123" y="1086196"/>
        <a:ext cx="6163019" cy="760154"/>
      </dsp:txXfrm>
    </dsp:sp>
    <dsp:sp modelId="{94E1E60B-5285-47FB-8EA2-18EE58A05E3F}">
      <dsp:nvSpPr>
        <dsp:cNvPr id="0" name=""/>
        <dsp:cNvSpPr/>
      </dsp:nvSpPr>
      <dsp:spPr>
        <a:xfrm>
          <a:off x="0" y="1930673"/>
          <a:ext cx="6245265" cy="842400"/>
        </a:xfrm>
        <a:prstGeom prst="round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L’hypnothérapie procure une profonde détente et bien être. Le tout sous fond sonore aux bols tibétains.</a:t>
          </a:r>
          <a:endParaRPr lang="en-US" sz="1500" kern="1200"/>
        </a:p>
      </dsp:txBody>
      <dsp:txXfrm>
        <a:off x="41123" y="1971796"/>
        <a:ext cx="6163019" cy="760154"/>
      </dsp:txXfrm>
    </dsp:sp>
    <dsp:sp modelId="{F5A625D8-B87A-44B5-B123-D4AA1DE31857}">
      <dsp:nvSpPr>
        <dsp:cNvPr id="0" name=""/>
        <dsp:cNvSpPr/>
      </dsp:nvSpPr>
      <dsp:spPr>
        <a:xfrm>
          <a:off x="0" y="2816273"/>
          <a:ext cx="6245265" cy="842400"/>
        </a:xfrm>
        <a:prstGeom prst="round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Le yoga pour la recherche de l’harmonie du corps et de l’esprit.</a:t>
          </a:r>
          <a:endParaRPr lang="en-US" sz="1500" kern="1200"/>
        </a:p>
      </dsp:txBody>
      <dsp:txXfrm>
        <a:off x="41123" y="2857396"/>
        <a:ext cx="6163019" cy="760154"/>
      </dsp:txXfrm>
    </dsp:sp>
    <dsp:sp modelId="{3B0A4017-7C47-478E-973E-1AA46607D545}">
      <dsp:nvSpPr>
        <dsp:cNvPr id="0" name=""/>
        <dsp:cNvSpPr/>
      </dsp:nvSpPr>
      <dsp:spPr>
        <a:xfrm>
          <a:off x="0" y="3701873"/>
          <a:ext cx="6245265" cy="842400"/>
        </a:xfrm>
        <a:prstGeom prst="round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La réflexologie  pour réduire la sensation de fatigue. Gérer le stress etc…</a:t>
          </a:r>
          <a:endParaRPr lang="en-US" sz="1500" kern="1200"/>
        </a:p>
      </dsp:txBody>
      <dsp:txXfrm>
        <a:off x="41123" y="3742996"/>
        <a:ext cx="6163019" cy="760154"/>
      </dsp:txXfrm>
    </dsp:sp>
    <dsp:sp modelId="{45A95956-8409-4E81-9023-D00250FF74A6}">
      <dsp:nvSpPr>
        <dsp:cNvPr id="0" name=""/>
        <dsp:cNvSpPr/>
      </dsp:nvSpPr>
      <dsp:spPr>
        <a:xfrm>
          <a:off x="0" y="4587473"/>
          <a:ext cx="6245265" cy="84240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/>
            <a:t>Attention : quel que soit la pratique rester vigilant. Rien ne doit substituer votre traitement. Ses astuces bien être viennent en complément. </a:t>
          </a:r>
          <a:endParaRPr lang="en-US" sz="1500" kern="1200"/>
        </a:p>
      </dsp:txBody>
      <dsp:txXfrm>
        <a:off x="41123" y="4628596"/>
        <a:ext cx="6163019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3B24C-448B-42F4-99C3-4FBD52F37833}" type="datetimeFigureOut">
              <a:rPr lang="fr-BE" smtClean="0"/>
              <a:t>17-04-25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BEB6E-A1F8-461A-95D4-F2304DF45D2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545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6E-A1F8-461A-95D4-F2304DF45D20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771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4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3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5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32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3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65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6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03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9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1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4/17/2025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7278C5-34E8-4293-BE47-73B18483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1C283-FFAB-15E7-B14B-67B836497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17857"/>
          <a:stretch/>
        </p:blipFill>
        <p:spPr>
          <a:xfrm>
            <a:off x="8878" y="-324613"/>
            <a:ext cx="12191980" cy="7182613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B815C6F1-1E88-1F70-EC37-E6702B1D9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275" y="2875094"/>
            <a:ext cx="9679449" cy="2973420"/>
          </a:xfrm>
        </p:spPr>
        <p:txBody>
          <a:bodyPr anchor="ctr">
            <a:noAutofit/>
          </a:bodyPr>
          <a:lstStyle/>
          <a:p>
            <a:pPr algn="ctr"/>
            <a:r>
              <a:rPr lang="fr-FR" sz="4800" b="1" dirty="0"/>
              <a:t>Fiche Conseil N° 10</a:t>
            </a:r>
          </a:p>
          <a:p>
            <a:pPr algn="ctr"/>
            <a:br>
              <a:rPr lang="fr-FR" sz="4800" b="1" dirty="0"/>
            </a:br>
            <a:r>
              <a:rPr lang="fr-FR" sz="6600" b="1" dirty="0"/>
              <a:t>EMOTIONS ET MALADIES CHRONIQUES</a:t>
            </a:r>
            <a:endParaRPr lang="fr-BE" sz="6600" b="1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8A6F1300-9525-3454-A947-C228C9CCD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452" y="858048"/>
            <a:ext cx="9962480" cy="1389191"/>
          </a:xfrm>
        </p:spPr>
        <p:txBody>
          <a:bodyPr>
            <a:noAutofit/>
          </a:bodyPr>
          <a:lstStyle/>
          <a:p>
            <a:pPr algn="ctr"/>
            <a:r>
              <a:rPr lang="fr-FR" sz="4800" dirty="0"/>
              <a:t>ASSOCIATION LES MAUX DE SPONDY-MYALGIE </a:t>
            </a:r>
            <a:br>
              <a:rPr lang="fr-FR" sz="4800" dirty="0"/>
            </a:b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92817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AFFCE1-30ED-7128-AEE1-68D3996C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103" y="2448232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EMOTIONS ET DOULEURS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Worried Face with No Fill">
            <a:extLst>
              <a:ext uri="{FF2B5EF4-FFF2-40B4-BE49-F238E27FC236}">
                <a16:creationId xmlns:a16="http://schemas.microsoft.com/office/drawing/2014/main" id="{A03FCCD7-E3B0-8598-4C75-BB8DB37A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91C80B-1821-E3A7-4E4B-B88BE0B7ACF8}"/>
              </a:ext>
            </a:extLst>
          </p:cNvPr>
          <p:cNvSpPr txBox="1"/>
          <p:nvPr/>
        </p:nvSpPr>
        <p:spPr>
          <a:xfrm>
            <a:off x="361070" y="1020462"/>
            <a:ext cx="5361882" cy="4817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5CADF8D-AD52-96D9-5A12-AD257CCA12CD}"/>
              </a:ext>
            </a:extLst>
          </p:cNvPr>
          <p:cNvSpPr txBox="1"/>
          <p:nvPr/>
        </p:nvSpPr>
        <p:spPr>
          <a:xfrm>
            <a:off x="279143" y="333302"/>
            <a:ext cx="536188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600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Il s'agirait en fait d'un phénomène d’hypersensibilisation.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Lorsqu’une personne vit avec des douleurs chroniques,  il y a de grandes chances que son système nerveux devienne hypersensible.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Du coup tous les nerfs sont toujours  en état d’alerte. Ils deviennent donc beaucoup plus sensibles à tout ce qui les entoure.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Prenons l'exemple des températures. Quand elles  commencent à chuter, que le froid s'installe vos douleurs articulaires entre autres, vous font souffrir.  Alors qu'une personne en pleine santé subit ces mêmes changements de température sans pour autant percevoir des douleurs.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Alors pourquoi les douleurs sont présentes ?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Simplement parce que votre corps est devenu hypersensible. </a:t>
            </a:r>
            <a:br>
              <a:rPr lang="fr-FR" sz="1600" dirty="0"/>
            </a:br>
            <a:br>
              <a:rPr lang="fr-FR" sz="1600" dirty="0"/>
            </a:br>
            <a:r>
              <a:rPr lang="fr-F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Il en est de même pour le chaud, la lumière, le bruit ....</a:t>
            </a:r>
            <a:endParaRPr lang="fr-BE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E896A5-1334-6A5E-FC91-12893461E4D6}"/>
              </a:ext>
            </a:extLst>
          </p:cNvPr>
          <p:cNvSpPr txBox="1"/>
          <p:nvPr/>
        </p:nvSpPr>
        <p:spPr>
          <a:xfrm>
            <a:off x="6006169" y="4679292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Saviez-vous que vos émotions peuvent avoir un impact sur les douleurs chroniques !!!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6895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AFFCE1-30ED-7128-AEE1-68D3996C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285" y="2723433"/>
            <a:ext cx="4395340" cy="17162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6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EMOTIONS ET DOULEURS suite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Worried Face with No Fill">
            <a:extLst>
              <a:ext uri="{FF2B5EF4-FFF2-40B4-BE49-F238E27FC236}">
                <a16:creationId xmlns:a16="http://schemas.microsoft.com/office/drawing/2014/main" id="{A03FCCD7-E3B0-8598-4C75-BB8DB37A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2" y="999581"/>
            <a:ext cx="5221625" cy="52216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91C80B-1821-E3A7-4E4B-B88BE0B7ACF8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C920127-F7CE-872C-573F-413B66CF9A99}"/>
              </a:ext>
            </a:extLst>
          </p:cNvPr>
          <p:cNvSpPr txBox="1"/>
          <p:nvPr/>
        </p:nvSpPr>
        <p:spPr>
          <a:xfrm>
            <a:off x="321111" y="1534651"/>
            <a:ext cx="52216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Mais qu'en est-il en cas d'émotions ?</a:t>
            </a:r>
            <a:br>
              <a:rPr lang="fr-FR" b="1" dirty="0"/>
            </a:br>
            <a:br>
              <a:rPr lang="fr-FR" dirty="0"/>
            </a:b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Chez les personnes qui ont un système nerveux hypersensible, les émotions peuvent  augmenter ou diminuer indirectement la douleur.</a:t>
            </a:r>
            <a:br>
              <a:rPr lang="fr-FR" dirty="0"/>
            </a:br>
            <a:br>
              <a:rPr lang="fr-FR" dirty="0"/>
            </a:b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Les émotions négatives comme la peur, le stress, l’anxiété, la tristesse, la colère sont souvent associées à des moments plus difficiles dans la vie. De ce fait elles font généralement, augmenter l’intensité de la douleur.</a:t>
            </a:r>
            <a:br>
              <a:rPr lang="fr-FR" dirty="0"/>
            </a:br>
            <a:br>
              <a:rPr lang="fr-FR" dirty="0"/>
            </a:b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À l’inverse, les émotions positives comme la joie, la gratitude, la fierté ont tendance à diminuer l’intensité de la douleur.</a:t>
            </a:r>
            <a:br>
              <a:rPr lang="fr-FR" dirty="0"/>
            </a:br>
            <a:endParaRPr lang="fr-BE" dirty="0"/>
          </a:p>
        </p:txBody>
      </p:sp>
      <p:pic>
        <p:nvPicPr>
          <p:cNvPr id="15" name="Graphique 5" descr="Personne portant ses mains au visage">
            <a:extLst>
              <a:ext uri="{FF2B5EF4-FFF2-40B4-BE49-F238E27FC236}">
                <a16:creationId xmlns:a16="http://schemas.microsoft.com/office/drawing/2014/main" id="{2F072569-F37C-8500-B75C-5D59DCAB8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r="10514"/>
          <a:stretch/>
        </p:blipFill>
        <p:spPr>
          <a:xfrm>
            <a:off x="5929913" y="68458"/>
            <a:ext cx="2456683" cy="2509006"/>
          </a:xfrm>
          <a:prstGeom prst="rect">
            <a:avLst/>
          </a:prstGeom>
        </p:spPr>
      </p:pic>
      <p:pic>
        <p:nvPicPr>
          <p:cNvPr id="17" name="Graphique 6" descr="Personnes à un enterrement se consolant">
            <a:extLst>
              <a:ext uri="{FF2B5EF4-FFF2-40B4-BE49-F238E27FC236}">
                <a16:creationId xmlns:a16="http://schemas.microsoft.com/office/drawing/2014/main" id="{10ED9C04-1ECE-618A-244B-73322066D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"/>
          <a:stretch/>
        </p:blipFill>
        <p:spPr>
          <a:xfrm>
            <a:off x="8609943" y="227610"/>
            <a:ext cx="2950754" cy="1949869"/>
          </a:xfrm>
          <a:prstGeom prst="rect">
            <a:avLst/>
          </a:prstGeom>
        </p:spPr>
      </p:pic>
      <p:pic>
        <p:nvPicPr>
          <p:cNvPr id="19" name="Graphique 6" descr="Personnes profiter d’un repas extérieur">
            <a:extLst>
              <a:ext uri="{FF2B5EF4-FFF2-40B4-BE49-F238E27FC236}">
                <a16:creationId xmlns:a16="http://schemas.microsoft.com/office/drawing/2014/main" id="{F33C5CB0-5997-F1D8-D117-521838D3A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r="17321"/>
          <a:stretch/>
        </p:blipFill>
        <p:spPr>
          <a:xfrm>
            <a:off x="6367608" y="4501135"/>
            <a:ext cx="2080599" cy="2124912"/>
          </a:xfrm>
          <a:prstGeom prst="rect">
            <a:avLst/>
          </a:prstGeom>
        </p:spPr>
      </p:pic>
      <p:pic>
        <p:nvPicPr>
          <p:cNvPr id="20" name="Graphique 7" descr="Personne tenant un bébé">
            <a:extLst>
              <a:ext uri="{FF2B5EF4-FFF2-40B4-BE49-F238E27FC236}">
                <a16:creationId xmlns:a16="http://schemas.microsoft.com/office/drawing/2014/main" id="{671013A5-169E-4012-31A8-B99EF1B58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9598"/>
          <a:stretch/>
        </p:blipFill>
        <p:spPr>
          <a:xfrm flipH="1">
            <a:off x="8833833" y="4461342"/>
            <a:ext cx="2146492" cy="21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8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4A1558-6E23-9211-BB0A-8A5D65ED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6" y="467271"/>
            <a:ext cx="4195674" cy="2052522"/>
          </a:xfrm>
        </p:spPr>
        <p:txBody>
          <a:bodyPr anchor="b">
            <a:normAutofit/>
          </a:bodyPr>
          <a:lstStyle/>
          <a:p>
            <a:pPr algn="ctr"/>
            <a:r>
              <a:rPr lang="fr-FR" sz="30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Convertir les émotions négatives en émotions positives</a:t>
            </a:r>
            <a:br>
              <a:rPr lang="fr-BE" sz="3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BE" sz="3000" dirty="0"/>
          </a:p>
        </p:txBody>
      </p:sp>
      <p:sp>
        <p:nvSpPr>
          <p:cNvPr id="76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que 5" descr="Visage d’une femme">
            <a:extLst>
              <a:ext uri="{FF2B5EF4-FFF2-40B4-BE49-F238E27FC236}">
                <a16:creationId xmlns:a16="http://schemas.microsoft.com/office/drawing/2014/main" id="{0DF4A61D-D1F7-D1C6-C77D-F0C04FB35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b="1688"/>
          <a:stretch/>
        </p:blipFill>
        <p:spPr>
          <a:xfrm>
            <a:off x="3036211" y="566676"/>
            <a:ext cx="2353922" cy="1552311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6" descr="Femme faisant du yoga à la mer">
            <a:extLst>
              <a:ext uri="{FF2B5EF4-FFF2-40B4-BE49-F238E27FC236}">
                <a16:creationId xmlns:a16="http://schemas.microsoft.com/office/drawing/2014/main" id="{740CBD58-2731-4143-C057-5F18042B0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r="17362"/>
          <a:stretch/>
        </p:blipFill>
        <p:spPr>
          <a:xfrm>
            <a:off x="735548" y="3684772"/>
            <a:ext cx="2691963" cy="275275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2213D4-6BA6-D263-DB8C-32D1F4F0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5" cy="291387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fr-FR" sz="1400" b="0" i="0" dirty="0">
                <a:effectLst/>
                <a:latin typeface="Arial" panose="020B0604020202020204" pitchFamily="34" charset="0"/>
              </a:rPr>
              <a:t>Alors comment faire pour gérer ses émotions ?</a:t>
            </a:r>
            <a:br>
              <a:rPr lang="fr-FR" sz="1400" dirty="0"/>
            </a:br>
            <a:endParaRPr lang="fr-FR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sz="1400" b="0" i="0" dirty="0">
                <a:effectLst/>
                <a:latin typeface="Arial" panose="020B0604020202020204" pitchFamily="34" charset="0"/>
              </a:rPr>
              <a:t>Apprendre ce qu’est la douleur et comment elle fonctionne va  contribuer  à diminuer la peur et l’anxiété vécues lors de situation de douleur chronique.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1400" dirty="0"/>
              <a:t>Apprendre à convertir les émotions négatives en émotions positives</a:t>
            </a:r>
            <a:br>
              <a:rPr lang="fr-FR" sz="1400" dirty="0"/>
            </a:br>
            <a:br>
              <a:rPr lang="fr-FR" sz="1400" dirty="0"/>
            </a:br>
            <a:r>
              <a:rPr lang="fr-FR" sz="1400" b="0" i="0" dirty="0">
                <a:effectLst/>
                <a:latin typeface="Arial" panose="020B0604020202020204" pitchFamily="34" charset="0"/>
              </a:rPr>
              <a:t>Modifier toutes nos pensées « Je ne peux pas, je ne suis plus…. » par du positif comme « Je suis, Je peux …) Notre corps à changer, pas NOUS. Apprenons à vivre avec, à trouver des activités adaptées à notre corps et surtout écoutons-le. </a:t>
            </a:r>
            <a:endParaRPr lang="fr-FR" sz="1400" dirty="0"/>
          </a:p>
        </p:txBody>
      </p:sp>
      <p:sp>
        <p:nvSpPr>
          <p:cNvPr id="7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AF295C-2A4D-6772-4897-A72CF9C2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r-FR" sz="6100" dirty="0">
                <a:solidFill>
                  <a:schemeClr val="bg1"/>
                </a:solidFill>
              </a:rPr>
              <a:t>PETITES ASTUCES …</a:t>
            </a:r>
            <a:endParaRPr lang="fr-BE" sz="6100" dirty="0">
              <a:solidFill>
                <a:schemeClr val="bg1"/>
              </a:solidFill>
            </a:endParaRPr>
          </a:p>
        </p:txBody>
      </p:sp>
      <p:sp>
        <p:nvSpPr>
          <p:cNvPr id="7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E252B0DD-BB9E-EC63-D97D-099B96ECC2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85894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018784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494</Words>
  <Application>Microsoft Office PowerPoint</Application>
  <PresentationFormat>Grand écran</PresentationFormat>
  <Paragraphs>22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Aptos</vt:lpstr>
      <vt:lpstr>Arial</vt:lpstr>
      <vt:lpstr>Univers</vt:lpstr>
      <vt:lpstr>Wingdings</vt:lpstr>
      <vt:lpstr>GradientVTI</vt:lpstr>
      <vt:lpstr>ASSOCIATION LES MAUX DE SPONDY-MYALGIE  </vt:lpstr>
      <vt:lpstr>EMOTIONS ET DOULEURS</vt:lpstr>
      <vt:lpstr>EMOTIONS ET DOULEURS suite</vt:lpstr>
      <vt:lpstr>Convertir les émotions négatives en émotions positives </vt:lpstr>
      <vt:lpstr>PETITES ASTUCES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Marylene Giacomini</dc:creator>
  <cp:lastModifiedBy>Marylene Giacomini</cp:lastModifiedBy>
  <cp:revision>4</cp:revision>
  <cp:lastPrinted>2024-09-05T10:09:21Z</cp:lastPrinted>
  <dcterms:created xsi:type="dcterms:W3CDTF">2024-07-14T06:19:27Z</dcterms:created>
  <dcterms:modified xsi:type="dcterms:W3CDTF">2025-04-17T13:16:19Z</dcterms:modified>
</cp:coreProperties>
</file>