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638280-72F3-4EA4-811B-5B13E57B82BE}" v="14" dt="2024-07-14T10:22:38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AF7A80-BE24-4F96-B9FB-788FC7044FE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11B4CF-8C29-46D4-B746-1CE8FD766A9D}">
      <dgm:prSet/>
      <dgm:spPr/>
      <dgm:t>
        <a:bodyPr/>
        <a:lstStyle/>
        <a:p>
          <a:r>
            <a:rPr lang="fr-FR"/>
            <a:t>Afin de réduire les douleurs provoquées par la Spondylarthrite Ankylosante, Fibromyalgie, il est très important d’apprendre à modifier ses habitudes que ce soit posturales ou autres afin de ne pas trop solliciter son corps.</a:t>
          </a:r>
          <a:endParaRPr lang="en-US"/>
        </a:p>
      </dgm:t>
    </dgm:pt>
    <dgm:pt modelId="{989F9955-587E-4E3E-B24D-A030FB605C59}" type="parTrans" cxnId="{75F1A75A-56D5-4EA8-8A73-78AD5BEF6A27}">
      <dgm:prSet/>
      <dgm:spPr/>
      <dgm:t>
        <a:bodyPr/>
        <a:lstStyle/>
        <a:p>
          <a:endParaRPr lang="en-US"/>
        </a:p>
      </dgm:t>
    </dgm:pt>
    <dgm:pt modelId="{8F0E1A20-CD73-4F43-95AE-8AA94936C748}" type="sibTrans" cxnId="{75F1A75A-56D5-4EA8-8A73-78AD5BEF6A27}">
      <dgm:prSet/>
      <dgm:spPr/>
      <dgm:t>
        <a:bodyPr/>
        <a:lstStyle/>
        <a:p>
          <a:endParaRPr lang="en-US"/>
        </a:p>
      </dgm:t>
    </dgm:pt>
    <dgm:pt modelId="{A1E7422A-203C-4FA4-BD7F-3686478C518A}">
      <dgm:prSet/>
      <dgm:spPr/>
      <dgm:t>
        <a:bodyPr/>
        <a:lstStyle/>
        <a:p>
          <a:r>
            <a:rPr lang="fr-FR"/>
            <a:t>Pour cela il faut éviter de rester dans des positions durant de longues périodes, comme de rester trop longtemps debout, agenouillée etc. </a:t>
          </a:r>
          <a:endParaRPr lang="en-US"/>
        </a:p>
      </dgm:t>
    </dgm:pt>
    <dgm:pt modelId="{4B982BF9-A5BA-46CA-94B7-A420DCC4425A}" type="parTrans" cxnId="{67DB8BE6-DA7D-4F44-AED4-A5B9B161CF01}">
      <dgm:prSet/>
      <dgm:spPr/>
      <dgm:t>
        <a:bodyPr/>
        <a:lstStyle/>
        <a:p>
          <a:endParaRPr lang="en-US"/>
        </a:p>
      </dgm:t>
    </dgm:pt>
    <dgm:pt modelId="{C2D2CFE2-5ADC-48BD-AF03-52EBB888F6CA}" type="sibTrans" cxnId="{67DB8BE6-DA7D-4F44-AED4-A5B9B161CF01}">
      <dgm:prSet/>
      <dgm:spPr/>
      <dgm:t>
        <a:bodyPr/>
        <a:lstStyle/>
        <a:p>
          <a:endParaRPr lang="en-US"/>
        </a:p>
      </dgm:t>
    </dgm:pt>
    <dgm:pt modelId="{9BD76BD3-64D8-471F-B630-7C36E3AE8ABB}">
      <dgm:prSet/>
      <dgm:spPr/>
      <dgm:t>
        <a:bodyPr/>
        <a:lstStyle/>
        <a:p>
          <a:r>
            <a:rPr lang="fr-FR"/>
            <a:t>Ne pas hésiter à faire des pauses entre chaque tâche ménagère. </a:t>
          </a:r>
          <a:endParaRPr lang="en-US"/>
        </a:p>
      </dgm:t>
    </dgm:pt>
    <dgm:pt modelId="{F97BB301-1CE5-4D13-A621-EF2B9C2BD3E6}" type="parTrans" cxnId="{CD4BB71E-CA81-416E-9EE4-73B7FE48A582}">
      <dgm:prSet/>
      <dgm:spPr/>
      <dgm:t>
        <a:bodyPr/>
        <a:lstStyle/>
        <a:p>
          <a:endParaRPr lang="en-US"/>
        </a:p>
      </dgm:t>
    </dgm:pt>
    <dgm:pt modelId="{ACBAA859-1AE7-4BD9-83D3-2F16DF0089AD}" type="sibTrans" cxnId="{CD4BB71E-CA81-416E-9EE4-73B7FE48A582}">
      <dgm:prSet/>
      <dgm:spPr/>
      <dgm:t>
        <a:bodyPr/>
        <a:lstStyle/>
        <a:p>
          <a:endParaRPr lang="en-US"/>
        </a:p>
      </dgm:t>
    </dgm:pt>
    <dgm:pt modelId="{6759028C-B57E-42E0-A875-F368F9F8E28A}">
      <dgm:prSet/>
      <dgm:spPr/>
      <dgm:t>
        <a:bodyPr/>
        <a:lstStyle/>
        <a:p>
          <a:r>
            <a:rPr lang="fr-FR"/>
            <a:t>Ne pas se mettre la pression si on n’arrive pas à tout faire. Ne pas chercher à accélérer les mouvements pour ne pas se faire plus mal.</a:t>
          </a:r>
          <a:endParaRPr lang="en-US"/>
        </a:p>
      </dgm:t>
    </dgm:pt>
    <dgm:pt modelId="{580C33A0-5156-4EAA-A5C2-4D702CEDE866}" type="parTrans" cxnId="{9807797E-F68E-4EB3-A9D2-CD8063723C17}">
      <dgm:prSet/>
      <dgm:spPr/>
      <dgm:t>
        <a:bodyPr/>
        <a:lstStyle/>
        <a:p>
          <a:endParaRPr lang="en-US"/>
        </a:p>
      </dgm:t>
    </dgm:pt>
    <dgm:pt modelId="{EF76B9F7-E73C-4410-9164-D2CE78A1A50C}" type="sibTrans" cxnId="{9807797E-F68E-4EB3-A9D2-CD8063723C17}">
      <dgm:prSet/>
      <dgm:spPr/>
      <dgm:t>
        <a:bodyPr/>
        <a:lstStyle/>
        <a:p>
          <a:endParaRPr lang="en-US"/>
        </a:p>
      </dgm:t>
    </dgm:pt>
    <dgm:pt modelId="{4232D7A9-0C38-4246-B497-34A7E037910D}">
      <dgm:prSet/>
      <dgm:spPr/>
      <dgm:t>
        <a:bodyPr/>
        <a:lstStyle/>
        <a:p>
          <a:r>
            <a:rPr lang="fr-FR"/>
            <a:t>Et si il le faut ne pas hésiter à demander de l’aide. Il n’y a pas de honte !!!</a:t>
          </a:r>
          <a:endParaRPr lang="en-US"/>
        </a:p>
      </dgm:t>
    </dgm:pt>
    <dgm:pt modelId="{8CA38AE2-F3A3-4536-833B-7719C1428C79}" type="parTrans" cxnId="{8205E5B5-7C25-45D2-A246-97EA6A3C65C4}">
      <dgm:prSet/>
      <dgm:spPr/>
      <dgm:t>
        <a:bodyPr/>
        <a:lstStyle/>
        <a:p>
          <a:endParaRPr lang="en-US"/>
        </a:p>
      </dgm:t>
    </dgm:pt>
    <dgm:pt modelId="{67D16CAB-B2D9-4C20-B4E1-F986DED6E23B}" type="sibTrans" cxnId="{8205E5B5-7C25-45D2-A246-97EA6A3C65C4}">
      <dgm:prSet/>
      <dgm:spPr/>
      <dgm:t>
        <a:bodyPr/>
        <a:lstStyle/>
        <a:p>
          <a:endParaRPr lang="en-US"/>
        </a:p>
      </dgm:t>
    </dgm:pt>
    <dgm:pt modelId="{1D9E9E71-73D4-4563-ABB8-77AF4E2BB74D}" type="pres">
      <dgm:prSet presAssocID="{80AF7A80-BE24-4F96-B9FB-788FC7044FE4}" presName="diagram" presStyleCnt="0">
        <dgm:presLayoutVars>
          <dgm:dir/>
          <dgm:resizeHandles val="exact"/>
        </dgm:presLayoutVars>
      </dgm:prSet>
      <dgm:spPr/>
    </dgm:pt>
    <dgm:pt modelId="{BEFC60D8-48B1-4895-97B0-6CDC68AAC995}" type="pres">
      <dgm:prSet presAssocID="{6011B4CF-8C29-46D4-B746-1CE8FD766A9D}" presName="node" presStyleLbl="node1" presStyleIdx="0" presStyleCnt="5">
        <dgm:presLayoutVars>
          <dgm:bulletEnabled val="1"/>
        </dgm:presLayoutVars>
      </dgm:prSet>
      <dgm:spPr/>
    </dgm:pt>
    <dgm:pt modelId="{D1EF7671-F131-417C-955F-3E2F941030B7}" type="pres">
      <dgm:prSet presAssocID="{8F0E1A20-CD73-4F43-95AE-8AA94936C748}" presName="sibTrans" presStyleCnt="0"/>
      <dgm:spPr/>
    </dgm:pt>
    <dgm:pt modelId="{568AB933-BC97-49A7-90C7-BFDC9E5C44C6}" type="pres">
      <dgm:prSet presAssocID="{A1E7422A-203C-4FA4-BD7F-3686478C518A}" presName="node" presStyleLbl="node1" presStyleIdx="1" presStyleCnt="5">
        <dgm:presLayoutVars>
          <dgm:bulletEnabled val="1"/>
        </dgm:presLayoutVars>
      </dgm:prSet>
      <dgm:spPr/>
    </dgm:pt>
    <dgm:pt modelId="{E47E2413-4898-4784-8E8F-4D0699976D60}" type="pres">
      <dgm:prSet presAssocID="{C2D2CFE2-5ADC-48BD-AF03-52EBB888F6CA}" presName="sibTrans" presStyleCnt="0"/>
      <dgm:spPr/>
    </dgm:pt>
    <dgm:pt modelId="{CEA4A337-9ADB-4A6D-8C8C-F4437190C49F}" type="pres">
      <dgm:prSet presAssocID="{9BD76BD3-64D8-471F-B630-7C36E3AE8ABB}" presName="node" presStyleLbl="node1" presStyleIdx="2" presStyleCnt="5">
        <dgm:presLayoutVars>
          <dgm:bulletEnabled val="1"/>
        </dgm:presLayoutVars>
      </dgm:prSet>
      <dgm:spPr/>
    </dgm:pt>
    <dgm:pt modelId="{D3BA2D7D-9F59-4F06-94F7-2F7A421DFB37}" type="pres">
      <dgm:prSet presAssocID="{ACBAA859-1AE7-4BD9-83D3-2F16DF0089AD}" presName="sibTrans" presStyleCnt="0"/>
      <dgm:spPr/>
    </dgm:pt>
    <dgm:pt modelId="{14C6E32F-9253-4531-B38E-E92B6C592D3B}" type="pres">
      <dgm:prSet presAssocID="{6759028C-B57E-42E0-A875-F368F9F8E28A}" presName="node" presStyleLbl="node1" presStyleIdx="3" presStyleCnt="5">
        <dgm:presLayoutVars>
          <dgm:bulletEnabled val="1"/>
        </dgm:presLayoutVars>
      </dgm:prSet>
      <dgm:spPr/>
    </dgm:pt>
    <dgm:pt modelId="{7985F2C6-9503-4839-9C08-685ADF946D13}" type="pres">
      <dgm:prSet presAssocID="{EF76B9F7-E73C-4410-9164-D2CE78A1A50C}" presName="sibTrans" presStyleCnt="0"/>
      <dgm:spPr/>
    </dgm:pt>
    <dgm:pt modelId="{0038CEBF-4375-4CA9-8768-C6966BC4AC06}" type="pres">
      <dgm:prSet presAssocID="{4232D7A9-0C38-4246-B497-34A7E037910D}" presName="node" presStyleLbl="node1" presStyleIdx="4" presStyleCnt="5" custScaleX="140360" custScaleY="112203">
        <dgm:presLayoutVars>
          <dgm:bulletEnabled val="1"/>
        </dgm:presLayoutVars>
      </dgm:prSet>
      <dgm:spPr/>
    </dgm:pt>
  </dgm:ptLst>
  <dgm:cxnLst>
    <dgm:cxn modelId="{6E1A8311-CC25-4867-A731-284552CED9E0}" type="presOf" srcId="{6759028C-B57E-42E0-A875-F368F9F8E28A}" destId="{14C6E32F-9253-4531-B38E-E92B6C592D3B}" srcOrd="0" destOrd="0" presId="urn:microsoft.com/office/officeart/2005/8/layout/default"/>
    <dgm:cxn modelId="{4C860D1C-A100-4520-865C-B2A0682FD52D}" type="presOf" srcId="{80AF7A80-BE24-4F96-B9FB-788FC7044FE4}" destId="{1D9E9E71-73D4-4563-ABB8-77AF4E2BB74D}" srcOrd="0" destOrd="0" presId="urn:microsoft.com/office/officeart/2005/8/layout/default"/>
    <dgm:cxn modelId="{CD4BB71E-CA81-416E-9EE4-73B7FE48A582}" srcId="{80AF7A80-BE24-4F96-B9FB-788FC7044FE4}" destId="{9BD76BD3-64D8-471F-B630-7C36E3AE8ABB}" srcOrd="2" destOrd="0" parTransId="{F97BB301-1CE5-4D13-A621-EF2B9C2BD3E6}" sibTransId="{ACBAA859-1AE7-4BD9-83D3-2F16DF0089AD}"/>
    <dgm:cxn modelId="{268FAB2F-F199-4D23-92A1-9CDB244E8ED3}" type="presOf" srcId="{4232D7A9-0C38-4246-B497-34A7E037910D}" destId="{0038CEBF-4375-4CA9-8768-C6966BC4AC06}" srcOrd="0" destOrd="0" presId="urn:microsoft.com/office/officeart/2005/8/layout/default"/>
    <dgm:cxn modelId="{C073AA35-63F8-4C91-B728-C9F8FD3EF9DF}" type="presOf" srcId="{6011B4CF-8C29-46D4-B746-1CE8FD766A9D}" destId="{BEFC60D8-48B1-4895-97B0-6CDC68AAC995}" srcOrd="0" destOrd="0" presId="urn:microsoft.com/office/officeart/2005/8/layout/default"/>
    <dgm:cxn modelId="{75F1A75A-56D5-4EA8-8A73-78AD5BEF6A27}" srcId="{80AF7A80-BE24-4F96-B9FB-788FC7044FE4}" destId="{6011B4CF-8C29-46D4-B746-1CE8FD766A9D}" srcOrd="0" destOrd="0" parTransId="{989F9955-587E-4E3E-B24D-A030FB605C59}" sibTransId="{8F0E1A20-CD73-4F43-95AE-8AA94936C748}"/>
    <dgm:cxn modelId="{9807797E-F68E-4EB3-A9D2-CD8063723C17}" srcId="{80AF7A80-BE24-4F96-B9FB-788FC7044FE4}" destId="{6759028C-B57E-42E0-A875-F368F9F8E28A}" srcOrd="3" destOrd="0" parTransId="{580C33A0-5156-4EAA-A5C2-4D702CEDE866}" sibTransId="{EF76B9F7-E73C-4410-9164-D2CE78A1A50C}"/>
    <dgm:cxn modelId="{2701CC87-2CC7-4515-8BAC-D68F8CDD80F6}" type="presOf" srcId="{A1E7422A-203C-4FA4-BD7F-3686478C518A}" destId="{568AB933-BC97-49A7-90C7-BFDC9E5C44C6}" srcOrd="0" destOrd="0" presId="urn:microsoft.com/office/officeart/2005/8/layout/default"/>
    <dgm:cxn modelId="{8205E5B5-7C25-45D2-A246-97EA6A3C65C4}" srcId="{80AF7A80-BE24-4F96-B9FB-788FC7044FE4}" destId="{4232D7A9-0C38-4246-B497-34A7E037910D}" srcOrd="4" destOrd="0" parTransId="{8CA38AE2-F3A3-4536-833B-7719C1428C79}" sibTransId="{67D16CAB-B2D9-4C20-B4E1-F986DED6E23B}"/>
    <dgm:cxn modelId="{67DB8BE6-DA7D-4F44-AED4-A5B9B161CF01}" srcId="{80AF7A80-BE24-4F96-B9FB-788FC7044FE4}" destId="{A1E7422A-203C-4FA4-BD7F-3686478C518A}" srcOrd="1" destOrd="0" parTransId="{4B982BF9-A5BA-46CA-94B7-A420DCC4425A}" sibTransId="{C2D2CFE2-5ADC-48BD-AF03-52EBB888F6CA}"/>
    <dgm:cxn modelId="{90232CEA-0D73-461B-B431-14091F440086}" type="presOf" srcId="{9BD76BD3-64D8-471F-B630-7C36E3AE8ABB}" destId="{CEA4A337-9ADB-4A6D-8C8C-F4437190C49F}" srcOrd="0" destOrd="0" presId="urn:microsoft.com/office/officeart/2005/8/layout/default"/>
    <dgm:cxn modelId="{27211194-5655-4CB8-8CC9-67B4A60E6B48}" type="presParOf" srcId="{1D9E9E71-73D4-4563-ABB8-77AF4E2BB74D}" destId="{BEFC60D8-48B1-4895-97B0-6CDC68AAC995}" srcOrd="0" destOrd="0" presId="urn:microsoft.com/office/officeart/2005/8/layout/default"/>
    <dgm:cxn modelId="{BF6F0AF6-CAC7-4A15-826D-1F42B0F0C2E9}" type="presParOf" srcId="{1D9E9E71-73D4-4563-ABB8-77AF4E2BB74D}" destId="{D1EF7671-F131-417C-955F-3E2F941030B7}" srcOrd="1" destOrd="0" presId="urn:microsoft.com/office/officeart/2005/8/layout/default"/>
    <dgm:cxn modelId="{FE085623-B02F-4946-B5EE-EAA8E886AEBD}" type="presParOf" srcId="{1D9E9E71-73D4-4563-ABB8-77AF4E2BB74D}" destId="{568AB933-BC97-49A7-90C7-BFDC9E5C44C6}" srcOrd="2" destOrd="0" presId="urn:microsoft.com/office/officeart/2005/8/layout/default"/>
    <dgm:cxn modelId="{B25D75C1-1F79-4C6E-96C2-47A29BC4F739}" type="presParOf" srcId="{1D9E9E71-73D4-4563-ABB8-77AF4E2BB74D}" destId="{E47E2413-4898-4784-8E8F-4D0699976D60}" srcOrd="3" destOrd="0" presId="urn:microsoft.com/office/officeart/2005/8/layout/default"/>
    <dgm:cxn modelId="{BBEA0CB6-243D-4B37-8993-870DB245AA4D}" type="presParOf" srcId="{1D9E9E71-73D4-4563-ABB8-77AF4E2BB74D}" destId="{CEA4A337-9ADB-4A6D-8C8C-F4437190C49F}" srcOrd="4" destOrd="0" presId="urn:microsoft.com/office/officeart/2005/8/layout/default"/>
    <dgm:cxn modelId="{5548BC25-7DB5-4A75-A8C7-8C3EA93604E1}" type="presParOf" srcId="{1D9E9E71-73D4-4563-ABB8-77AF4E2BB74D}" destId="{D3BA2D7D-9F59-4F06-94F7-2F7A421DFB37}" srcOrd="5" destOrd="0" presId="urn:microsoft.com/office/officeart/2005/8/layout/default"/>
    <dgm:cxn modelId="{25247011-45E8-4B3D-8442-6CE99A32C636}" type="presParOf" srcId="{1D9E9E71-73D4-4563-ABB8-77AF4E2BB74D}" destId="{14C6E32F-9253-4531-B38E-E92B6C592D3B}" srcOrd="6" destOrd="0" presId="urn:microsoft.com/office/officeart/2005/8/layout/default"/>
    <dgm:cxn modelId="{7BB50B73-39A4-4A7A-8E05-2068F1F3E1AB}" type="presParOf" srcId="{1D9E9E71-73D4-4563-ABB8-77AF4E2BB74D}" destId="{7985F2C6-9503-4839-9C08-685ADF946D13}" srcOrd="7" destOrd="0" presId="urn:microsoft.com/office/officeart/2005/8/layout/default"/>
    <dgm:cxn modelId="{F0D2BC63-304B-4678-BC49-E61A4452B5F4}" type="presParOf" srcId="{1D9E9E71-73D4-4563-ABB8-77AF4E2BB74D}" destId="{0038CEBF-4375-4CA9-8768-C6966BC4AC0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C60D8-48B1-4895-97B0-6CDC68AAC995}">
      <dsp:nvSpPr>
        <dsp:cNvPr id="0" name=""/>
        <dsp:cNvSpPr/>
      </dsp:nvSpPr>
      <dsp:spPr>
        <a:xfrm>
          <a:off x="529" y="396790"/>
          <a:ext cx="2064357" cy="1238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/>
            <a:t>Afin de réduire les douleurs provoquées par la Spondylarthrite Ankylosante, Fibromyalgie, il est très important d’apprendre à modifier ses habitudes que ce soit posturales ou autres afin de ne pas trop solliciter son corps.</a:t>
          </a:r>
          <a:endParaRPr lang="en-US" sz="1000" kern="1200"/>
        </a:p>
      </dsp:txBody>
      <dsp:txXfrm>
        <a:off x="529" y="396790"/>
        <a:ext cx="2064357" cy="1238614"/>
      </dsp:txXfrm>
    </dsp:sp>
    <dsp:sp modelId="{568AB933-BC97-49A7-90C7-BFDC9E5C44C6}">
      <dsp:nvSpPr>
        <dsp:cNvPr id="0" name=""/>
        <dsp:cNvSpPr/>
      </dsp:nvSpPr>
      <dsp:spPr>
        <a:xfrm>
          <a:off x="2271322" y="396790"/>
          <a:ext cx="2064357" cy="1238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/>
            <a:t>Pour cela il faut éviter de rester dans des positions durant de longues périodes, comme de rester trop longtemps debout, agenouillée etc. </a:t>
          </a:r>
          <a:endParaRPr lang="en-US" sz="1000" kern="1200"/>
        </a:p>
      </dsp:txBody>
      <dsp:txXfrm>
        <a:off x="2271322" y="396790"/>
        <a:ext cx="2064357" cy="1238614"/>
      </dsp:txXfrm>
    </dsp:sp>
    <dsp:sp modelId="{CEA4A337-9ADB-4A6D-8C8C-F4437190C49F}">
      <dsp:nvSpPr>
        <dsp:cNvPr id="0" name=""/>
        <dsp:cNvSpPr/>
      </dsp:nvSpPr>
      <dsp:spPr>
        <a:xfrm>
          <a:off x="529" y="1841840"/>
          <a:ext cx="2064357" cy="1238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/>
            <a:t>Ne pas hésiter à faire des pauses entre chaque tâche ménagère. </a:t>
          </a:r>
          <a:endParaRPr lang="en-US" sz="1000" kern="1200"/>
        </a:p>
      </dsp:txBody>
      <dsp:txXfrm>
        <a:off x="529" y="1841840"/>
        <a:ext cx="2064357" cy="1238614"/>
      </dsp:txXfrm>
    </dsp:sp>
    <dsp:sp modelId="{14C6E32F-9253-4531-B38E-E92B6C592D3B}">
      <dsp:nvSpPr>
        <dsp:cNvPr id="0" name=""/>
        <dsp:cNvSpPr/>
      </dsp:nvSpPr>
      <dsp:spPr>
        <a:xfrm>
          <a:off x="2271322" y="1841840"/>
          <a:ext cx="2064357" cy="1238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/>
            <a:t>Ne pas se mettre la pression si on n’arrive pas à tout faire. Ne pas chercher à accélérer les mouvements pour ne pas se faire plus mal.</a:t>
          </a:r>
          <a:endParaRPr lang="en-US" sz="1000" kern="1200"/>
        </a:p>
      </dsp:txBody>
      <dsp:txXfrm>
        <a:off x="2271322" y="1841840"/>
        <a:ext cx="2064357" cy="1238614"/>
      </dsp:txXfrm>
    </dsp:sp>
    <dsp:sp modelId="{0038CEBF-4375-4CA9-8768-C6966BC4AC06}">
      <dsp:nvSpPr>
        <dsp:cNvPr id="0" name=""/>
        <dsp:cNvSpPr/>
      </dsp:nvSpPr>
      <dsp:spPr>
        <a:xfrm>
          <a:off x="719338" y="3286891"/>
          <a:ext cx="2897532" cy="13897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/>
            <a:t>Et si il le faut ne pas hésiter à demander de l’aide. Il n’y a pas de honte !!!</a:t>
          </a:r>
          <a:endParaRPr lang="en-US" sz="1000" kern="1200"/>
        </a:p>
      </dsp:txBody>
      <dsp:txXfrm>
        <a:off x="719338" y="3286891"/>
        <a:ext cx="2897532" cy="1389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4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3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5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32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3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65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6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03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9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1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.jpeg"/><Relationship Id="rId3" Type="http://schemas.openxmlformats.org/officeDocument/2006/relationships/image" Target="../media/image6.sv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.jpe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7278C5-34E8-4293-BE47-73B18483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1C283-FFAB-15E7-B14B-67B836497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17857"/>
          <a:stretch/>
        </p:blipFill>
        <p:spPr>
          <a:xfrm>
            <a:off x="-8858" y="0"/>
            <a:ext cx="1219198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B815C6F1-1E88-1F70-EC37-E6702B1D9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275" y="5098254"/>
            <a:ext cx="9679449" cy="750259"/>
          </a:xfrm>
        </p:spPr>
        <p:txBody>
          <a:bodyPr anchor="ctr">
            <a:noAutofit/>
          </a:bodyPr>
          <a:lstStyle/>
          <a:p>
            <a:pPr algn="ctr"/>
            <a:r>
              <a:rPr lang="fr-FR" sz="4800" b="1"/>
              <a:t>Fiche Conseil N° 7</a:t>
            </a:r>
            <a:br>
              <a:rPr lang="fr-FR" sz="4800" b="1"/>
            </a:br>
            <a:r>
              <a:rPr lang="fr-FR" sz="6600" b="1"/>
              <a:t>GERER LES TACHES MENAGERES</a:t>
            </a:r>
            <a:endParaRPr lang="fr-BE" sz="6600" b="1">
              <a:solidFill>
                <a:srgbClr val="FFFF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8A6F1300-9525-3454-A947-C228C9CCD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7452" y="858048"/>
            <a:ext cx="9962480" cy="1389191"/>
          </a:xfrm>
        </p:spPr>
        <p:txBody>
          <a:bodyPr>
            <a:noAutofit/>
          </a:bodyPr>
          <a:lstStyle/>
          <a:p>
            <a:pPr algn="ctr"/>
            <a:r>
              <a:rPr lang="fr-FR" sz="4800"/>
              <a:t>ASSOCIATION LES MAUX DE SPONDY-MYALGIE </a:t>
            </a:r>
          </a:p>
        </p:txBody>
      </p:sp>
    </p:spTree>
    <p:extLst>
      <p:ext uri="{BB962C8B-B14F-4D97-AF65-F5344CB8AC3E}">
        <p14:creationId xmlns:p14="http://schemas.microsoft.com/office/powerpoint/2010/main" val="292817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B7169B8-2507-43F4-A148-FA791CD9C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4A1558-6E23-9211-BB0A-8A5D65ED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103"/>
            <a:ext cx="3047082" cy="2646897"/>
          </a:xfrm>
        </p:spPr>
        <p:txBody>
          <a:bodyPr anchor="b">
            <a:normAutofit/>
          </a:bodyPr>
          <a:lstStyle/>
          <a:p>
            <a:r>
              <a:rPr lang="fr-FR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SAVOIR SE MENAGER</a:t>
            </a:r>
            <a:br>
              <a:rPr lang="fr-BE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r-BE"/>
          </a:p>
        </p:txBody>
      </p:sp>
      <p:cxnSp>
        <p:nvCxnSpPr>
          <p:cNvPr id="77" name="Straight Connector 6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6130" y="47101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77243" y="60463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que 7" descr="Nettoyer un tapis">
            <a:extLst>
              <a:ext uri="{FF2B5EF4-FFF2-40B4-BE49-F238E27FC236}">
                <a16:creationId xmlns:a16="http://schemas.microsoft.com/office/drawing/2014/main" id="{A75F472F-460E-08D5-C496-33FC5EB4E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r="1034" b="-5"/>
          <a:stretch/>
        </p:blipFill>
        <p:spPr>
          <a:xfrm flipH="1">
            <a:off x="3979169" y="782103"/>
            <a:ext cx="3018819" cy="2646897"/>
          </a:xfrm>
          <a:prstGeom prst="rect">
            <a:avLst/>
          </a:prstGeom>
        </p:spPr>
      </p:pic>
      <p:pic>
        <p:nvPicPr>
          <p:cNvPr id="5" name="Graphique 6" descr="Nettoyage des fournitures">
            <a:extLst>
              <a:ext uri="{FF2B5EF4-FFF2-40B4-BE49-F238E27FC236}">
                <a16:creationId xmlns:a16="http://schemas.microsoft.com/office/drawing/2014/main" id="{07E641E1-4D6E-0EF0-D05B-1E909957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r="5119" b="-5"/>
          <a:stretch/>
        </p:blipFill>
        <p:spPr>
          <a:xfrm>
            <a:off x="838196" y="3512460"/>
            <a:ext cx="3047073" cy="2646897"/>
          </a:xfrm>
          <a:prstGeom prst="rect">
            <a:avLst/>
          </a:prstGeom>
        </p:spPr>
      </p:pic>
      <p:pic>
        <p:nvPicPr>
          <p:cNvPr id="4" name="Graphique 5" descr="Nettoyage d’éponge">
            <a:extLst>
              <a:ext uri="{FF2B5EF4-FFF2-40B4-BE49-F238E27FC236}">
                <a16:creationId xmlns:a16="http://schemas.microsoft.com/office/drawing/2014/main" id="{8439D60E-E87F-9AAA-0FDB-7B815C70F6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r="7671" b="-5"/>
          <a:stretch/>
        </p:blipFill>
        <p:spPr>
          <a:xfrm>
            <a:off x="3979169" y="3512460"/>
            <a:ext cx="3018821" cy="26468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2213D4-6BA6-D263-DB8C-32D1F4F0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042" y="604631"/>
            <a:ext cx="4124758" cy="6476066"/>
          </a:xfrm>
        </p:spPr>
        <p:txBody>
          <a:bodyPr anchor="ctr">
            <a:normAutofit/>
          </a:bodyPr>
          <a:lstStyle/>
          <a:p>
            <a:endParaRPr lang="fr-FR" sz="1300" b="1"/>
          </a:p>
          <a:p>
            <a:endParaRPr lang="fr-FR" sz="1300" b="1"/>
          </a:p>
          <a:p>
            <a:endParaRPr lang="fr-FR" sz="1300" b="1"/>
          </a:p>
          <a:p>
            <a:r>
              <a:rPr lang="fr-FR" sz="1300" b="1"/>
              <a:t>CHACUN SON RYTHME</a:t>
            </a:r>
          </a:p>
          <a:p>
            <a:pPr marL="0" indent="0">
              <a:buNone/>
            </a:pPr>
            <a:r>
              <a:rPr lang="fr-FR" sz="1300"/>
              <a:t>Prendre des pauses entre chaque tâche ménagère</a:t>
            </a:r>
          </a:p>
          <a:p>
            <a:r>
              <a:rPr lang="fr-FR" sz="1300" b="1"/>
              <a:t>CHANGER DE POSITION</a:t>
            </a:r>
          </a:p>
          <a:p>
            <a:pPr marL="0" indent="0">
              <a:buNone/>
            </a:pPr>
            <a:r>
              <a:rPr lang="fr-FR" sz="1300"/>
              <a:t>Alterner les positions accroupies, debout. Ne pas rester dans la même position trop longtemps.</a:t>
            </a:r>
          </a:p>
          <a:p>
            <a:r>
              <a:rPr lang="fr-FR" sz="1300" b="1"/>
              <a:t>S’EQUIPER DE MATERIEL ADAPTE</a:t>
            </a:r>
          </a:p>
          <a:p>
            <a:pPr marL="0" indent="0">
              <a:buNone/>
            </a:pPr>
            <a:r>
              <a:rPr lang="fr-FR" sz="1300"/>
              <a:t>Balai et pelle avec manche pour éviter de se baisser.</a:t>
            </a:r>
          </a:p>
          <a:p>
            <a:pPr marL="0" indent="0">
              <a:buNone/>
            </a:pPr>
            <a:r>
              <a:rPr lang="fr-FR" sz="1300"/>
              <a:t>Seau munit d’une pédale pour essorer la serpillère ou </a:t>
            </a:r>
            <a:r>
              <a:rPr lang="fr-FR" sz="1300" err="1"/>
              <a:t>pomponette</a:t>
            </a:r>
            <a:endParaRPr lang="fr-FR" sz="1300"/>
          </a:p>
          <a:p>
            <a:r>
              <a:rPr lang="fr-FR" sz="1300" b="1"/>
              <a:t>VITRES</a:t>
            </a:r>
          </a:p>
          <a:p>
            <a:pPr marL="0" indent="0">
              <a:buNone/>
            </a:pPr>
            <a:r>
              <a:rPr lang="fr-FR" sz="1300"/>
              <a:t>Pour les vitres, ne pas les faire toutes d’un coup. Un jour, une vitre.  Alterner pour éviter de trop solliciter les bras et les mains. </a:t>
            </a:r>
          </a:p>
          <a:p>
            <a:r>
              <a:rPr lang="fr-FR" sz="1300" b="1"/>
              <a:t>REPASSAGE</a:t>
            </a:r>
          </a:p>
          <a:p>
            <a:pPr marL="0" indent="0">
              <a:buNone/>
            </a:pPr>
            <a:r>
              <a:rPr lang="fr-FR" sz="1300"/>
              <a:t>Régler la table à hauteur suffisante pour avoir à éviter d’être trop courbé, ne pas solliciter trop longtemps ses mains et ses bras. Idem pour les jambes pour les personnes repassant debout.</a:t>
            </a:r>
          </a:p>
          <a:p>
            <a:r>
              <a:rPr lang="fr-FR" sz="1300" b="1"/>
              <a:t>VAISSELLE</a:t>
            </a:r>
          </a:p>
          <a:p>
            <a:pPr marL="0" indent="0">
              <a:buNone/>
            </a:pPr>
            <a:r>
              <a:rPr lang="fr-FR" sz="1300"/>
              <a:t>Essayer de rester avec le dos droit et limiter le poids dans les mains.</a:t>
            </a:r>
          </a:p>
          <a:p>
            <a:pPr marL="0" indent="0">
              <a:buNone/>
            </a:pPr>
            <a:endParaRPr lang="fr-FR" sz="1300"/>
          </a:p>
          <a:p>
            <a:pPr marL="0" indent="0">
              <a:buNone/>
            </a:pPr>
            <a:endParaRPr lang="fr-FR" sz="1300"/>
          </a:p>
          <a:p>
            <a:pPr marL="0" indent="0">
              <a:buNone/>
            </a:pPr>
            <a:endParaRPr lang="fr-FR" sz="1300"/>
          </a:p>
          <a:p>
            <a:pPr marL="0" indent="0">
              <a:buNone/>
            </a:pPr>
            <a:endParaRPr lang="fr-BE" sz="1300"/>
          </a:p>
        </p:txBody>
      </p:sp>
      <p:sp>
        <p:nvSpPr>
          <p:cNvPr id="80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6380" y="119484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4A1558-6E23-9211-BB0A-8A5D65ED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969" y="466614"/>
            <a:ext cx="3614334" cy="1317942"/>
          </a:xfrm>
        </p:spPr>
        <p:txBody>
          <a:bodyPr anchor="b">
            <a:normAutofit/>
          </a:bodyPr>
          <a:lstStyle/>
          <a:p>
            <a:pPr algn="ctr"/>
            <a:r>
              <a:rPr lang="fr-FR" sz="3700" b="1" kern="100">
                <a:latin typeface="Arial" panose="020B0604020202020204" pitchFamily="34" charset="0"/>
                <a:cs typeface="Times New Roman" panose="02020603050405020304" pitchFamily="18" charset="0"/>
              </a:rPr>
              <a:t>SAVOIR SE MENAGER</a:t>
            </a:r>
            <a:endParaRPr lang="fr-BE" sz="37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ABDEAA-B248-4182-B67C-A925338E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406" y="466613"/>
            <a:ext cx="3003459" cy="2675212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que 5" descr="Plateau-repas de cantine scolaire avec hamburger, frites, salade, fruit et cookie">
            <a:extLst>
              <a:ext uri="{FF2B5EF4-FFF2-40B4-BE49-F238E27FC236}">
                <a16:creationId xmlns:a16="http://schemas.microsoft.com/office/drawing/2014/main" id="{8439D60E-E87F-9AAA-0FDB-7B815C70F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810" y="722645"/>
            <a:ext cx="2215666" cy="22156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014" y="3610394"/>
            <a:ext cx="2999031" cy="2674644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222F65-9AFD-442B-8F0E-AAA61F9E9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6482" y="2065135"/>
            <a:ext cx="3003459" cy="2675212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que 6" descr="Bouteille de jus avec pommes et oranges">
            <a:extLst>
              <a:ext uri="{FF2B5EF4-FFF2-40B4-BE49-F238E27FC236}">
                <a16:creationId xmlns:a16="http://schemas.microsoft.com/office/drawing/2014/main" id="{07E641E1-4D6E-0EF0-D05B-1E9099578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0851" y="2356250"/>
            <a:ext cx="2215666" cy="2215666"/>
          </a:xfrm>
          <a:prstGeom prst="rect">
            <a:avLst/>
          </a:prstGeom>
        </p:spPr>
      </p:pic>
      <p:graphicFrame>
        <p:nvGraphicFramePr>
          <p:cNvPr id="38" name="Espace réservé du contenu 2">
            <a:extLst>
              <a:ext uri="{FF2B5EF4-FFF2-40B4-BE49-F238E27FC236}">
                <a16:creationId xmlns:a16="http://schemas.microsoft.com/office/drawing/2014/main" id="{1BDE85CB-DDDF-BDC8-4769-8412A95477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47187"/>
              </p:ext>
            </p:extLst>
          </p:nvPr>
        </p:nvGraphicFramePr>
        <p:xfrm>
          <a:off x="6966527" y="1607575"/>
          <a:ext cx="4336210" cy="5073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Graphique 7" descr="Baies">
            <a:extLst>
              <a:ext uri="{FF2B5EF4-FFF2-40B4-BE49-F238E27FC236}">
                <a16:creationId xmlns:a16="http://schemas.microsoft.com/office/drawing/2014/main" id="{A75F472F-460E-08D5-C496-33FC5EB4E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15152" y="3866262"/>
            <a:ext cx="2215391" cy="221539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que 5" descr="Nettoyage d’éponge">
            <a:extLst>
              <a:ext uri="{FF2B5EF4-FFF2-40B4-BE49-F238E27FC236}">
                <a16:creationId xmlns:a16="http://schemas.microsoft.com/office/drawing/2014/main" id="{32F1DD2D-35D3-B481-C5DD-663DBEBF58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810" y="1090832"/>
            <a:ext cx="2215666" cy="1479292"/>
          </a:xfrm>
          <a:prstGeom prst="rect">
            <a:avLst/>
          </a:prstGeom>
        </p:spPr>
      </p:pic>
      <p:pic>
        <p:nvPicPr>
          <p:cNvPr id="8" name="Graphique 6" descr="Nettoyage des fournitures">
            <a:extLst>
              <a:ext uri="{FF2B5EF4-FFF2-40B4-BE49-F238E27FC236}">
                <a16:creationId xmlns:a16="http://schemas.microsoft.com/office/drawing/2014/main" id="{287AEE4E-17AD-5311-766C-C5EC3FED1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851" y="2724655"/>
            <a:ext cx="2215666" cy="1478855"/>
          </a:xfrm>
          <a:prstGeom prst="rect">
            <a:avLst/>
          </a:prstGeom>
        </p:spPr>
      </p:pic>
      <p:pic>
        <p:nvPicPr>
          <p:cNvPr id="9" name="Graphique 7" descr="Nettoyer un tapis">
            <a:extLst>
              <a:ext uri="{FF2B5EF4-FFF2-40B4-BE49-F238E27FC236}">
                <a16:creationId xmlns:a16="http://schemas.microsoft.com/office/drawing/2014/main" id="{7A0553F6-ABE2-6BB6-024D-8940F0415A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9810" y="4290241"/>
            <a:ext cx="2215391" cy="14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6153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Grand écran</PresentationFormat>
  <Paragraphs>27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Aptos</vt:lpstr>
      <vt:lpstr>Arial</vt:lpstr>
      <vt:lpstr>Univers</vt:lpstr>
      <vt:lpstr>GradientVTI</vt:lpstr>
      <vt:lpstr>ASSOCIATION LES MAUX DE SPONDY-MYALGIE </vt:lpstr>
      <vt:lpstr>SAVOIR SE MENAGER </vt:lpstr>
      <vt:lpstr>SAVOIR SE MENAGER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LES MAUX DE SPONDY-MYALGIE</dc:title>
  <dc:creator>Marylene Giacomini</dc:creator>
  <cp:lastModifiedBy>Marylene Giacomini</cp:lastModifiedBy>
  <cp:revision>2</cp:revision>
  <dcterms:created xsi:type="dcterms:W3CDTF">2024-07-14T06:19:27Z</dcterms:created>
  <dcterms:modified xsi:type="dcterms:W3CDTF">2025-04-17T13:18:35Z</dcterms:modified>
</cp:coreProperties>
</file>