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0D54A639-B16E-410B-A9D4-DB264CD0D52A}" type="datetimeFigureOut">
              <a:rPr lang="fr-FR" smtClean="0"/>
              <a:t>17/12/2021</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0D54A639-B16E-410B-A9D4-DB264CD0D52A}" type="datetimeFigureOut">
              <a:rPr lang="fr-FR" smtClean="0"/>
              <a:t>17/12/2021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F5BD578-DE7F-48EF-A5F6-87BDDFD6AFC7}"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17/12/2021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0D54A639-B16E-410B-A9D4-DB264CD0D52A}" type="datetimeFigureOut">
              <a:rPr lang="fr-FR" smtClean="0"/>
              <a:t>17/12/2021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0D54A639-B16E-410B-A9D4-DB264CD0D52A}" type="datetimeFigureOut">
              <a:rPr lang="fr-FR" smtClean="0"/>
              <a:t>17/12/2021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4A639-B16E-410B-A9D4-DB264CD0D52A}" type="datetimeFigureOut">
              <a:rPr lang="fr-FR" smtClean="0"/>
              <a:t>17/12/2021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0D54A639-B16E-410B-A9D4-DB264CD0D52A}" type="datetimeFigureOut">
              <a:rPr lang="fr-FR" smtClean="0"/>
              <a:t>17/12/2021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F5BD578-DE7F-48EF-A5F6-87BDDFD6AFC7}"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0D54A639-B16E-410B-A9D4-DB264CD0D52A}" type="datetimeFigureOut">
              <a:rPr lang="fr-FR" smtClean="0"/>
              <a:t>17/12/2021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CF5BD578-DE7F-48EF-A5F6-87BDDFD6AFC7}"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D54A639-B16E-410B-A9D4-DB264CD0D52A}" type="datetimeFigureOut">
              <a:rPr lang="fr-FR" smtClean="0"/>
              <a:t>17/12/2021</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5BD578-DE7F-48EF-A5F6-87BDDFD6AFC7}"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3400" y="836712"/>
            <a:ext cx="7851648" cy="2363688"/>
          </a:xfrm>
        </p:spPr>
        <p:txBody>
          <a:bodyPr>
            <a:normAutofit/>
          </a:bodyPr>
          <a:lstStyle/>
          <a:p>
            <a:pPr algn="ctr"/>
            <a:r>
              <a:rPr lang="fr-FR" sz="4400" smtClean="0"/>
              <a:t>ASSOCIATION LES MAUX DE SPONDY-MYALGIE</a:t>
            </a:r>
            <a:endParaRPr lang="fr-FR" sz="4400" dirty="0"/>
          </a:p>
        </p:txBody>
      </p:sp>
      <p:sp>
        <p:nvSpPr>
          <p:cNvPr id="3" name="Sous-titre 2"/>
          <p:cNvSpPr>
            <a:spLocks noGrp="1"/>
          </p:cNvSpPr>
          <p:nvPr>
            <p:ph type="subTitle" idx="1"/>
          </p:nvPr>
        </p:nvSpPr>
        <p:spPr>
          <a:xfrm>
            <a:off x="533400" y="3501008"/>
            <a:ext cx="7854696" cy="2232248"/>
          </a:xfrm>
        </p:spPr>
        <p:txBody>
          <a:bodyPr>
            <a:normAutofit fontScale="70000" lnSpcReduction="20000"/>
          </a:bodyPr>
          <a:lstStyle/>
          <a:p>
            <a:pPr algn="ctr"/>
            <a:r>
              <a:rPr lang="fr-FR" sz="6600" dirty="0" smtClean="0"/>
              <a:t>Fiche Conseil </a:t>
            </a:r>
            <a:r>
              <a:rPr lang="fr-FR" sz="6600" dirty="0"/>
              <a:t>N° 2</a:t>
            </a:r>
            <a:endParaRPr lang="fr-FR" sz="6600" dirty="0" smtClean="0"/>
          </a:p>
          <a:p>
            <a:pPr algn="ctr"/>
            <a:r>
              <a:rPr lang="fr-FR" sz="6000" dirty="0" smtClean="0"/>
              <a:t>Comment préparer un rendez-vous chez le rhumatologue</a:t>
            </a:r>
            <a:endParaRPr lang="fr-FR" sz="6000" dirty="0"/>
          </a:p>
        </p:txBody>
      </p:sp>
    </p:spTree>
    <p:extLst>
      <p:ext uri="{BB962C8B-B14F-4D97-AF65-F5344CB8AC3E}">
        <p14:creationId xmlns:p14="http://schemas.microsoft.com/office/powerpoint/2010/main" val="2023335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N°2</a:t>
            </a:r>
            <a:endParaRPr lang="fr-FR"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FR" dirty="0"/>
              <a:t>On vous a diagnostiqué une spondylarthrite ankylosante et/ou fibromyalgie, ce qui implique que vous allez devoir suivre le protocole de soin. </a:t>
            </a:r>
            <a:endParaRPr lang="fr-FR" dirty="0" smtClean="0"/>
          </a:p>
          <a:p>
            <a:pPr marL="0" indent="0">
              <a:buNone/>
            </a:pPr>
            <a:endParaRPr lang="fr-FR" dirty="0"/>
          </a:p>
          <a:p>
            <a:pPr marL="0" indent="0">
              <a:buNone/>
            </a:pPr>
            <a:r>
              <a:rPr lang="fr-FR" dirty="0"/>
              <a:t>Ce qui veut dire, un rendez-vous mensuel, trimestriel, annuel selon l’avancement de votre pathologie et des traitements, chez votre rhumatologue. </a:t>
            </a:r>
            <a:endParaRPr lang="fr-FR" dirty="0" smtClean="0"/>
          </a:p>
          <a:p>
            <a:pPr marL="0" indent="0">
              <a:buNone/>
            </a:pPr>
            <a:endParaRPr lang="fr-FR" dirty="0"/>
          </a:p>
          <a:p>
            <a:pPr marL="0" indent="0">
              <a:buNone/>
            </a:pPr>
            <a:r>
              <a:rPr lang="fr-FR" dirty="0"/>
              <a:t>Cette visite est le moment idéal pour faire le point sur l’évolution de la maladie. Mais c’est aussi au cours de ce rendez-vous que vous pourrez  aborder avec lui toutes les questions que vous pouvez vous poser, sur les  douleurs (anciennes et nouvelles), la fatigue, les insomnies, les effets indésirables si il y a, etc</a:t>
            </a:r>
            <a:r>
              <a:rPr lang="fr-FR" dirty="0" smtClean="0"/>
              <a:t>…..</a:t>
            </a:r>
          </a:p>
          <a:p>
            <a:pPr marL="0" indent="0">
              <a:buNone/>
            </a:pPr>
            <a:endParaRPr lang="fr-FR" dirty="0"/>
          </a:p>
          <a:p>
            <a:pPr marL="0" indent="0">
              <a:buNone/>
            </a:pPr>
            <a:r>
              <a:rPr lang="fr-FR" dirty="0"/>
              <a:t>Et si vous rencontrez des difficultés au sein de votre famille, travail, n’hésitez pas à en discuter également avec lui. </a:t>
            </a:r>
            <a:endParaRPr lang="fr-FR" dirty="0" smtClean="0"/>
          </a:p>
          <a:p>
            <a:pPr marL="0" indent="0">
              <a:buNone/>
            </a:pPr>
            <a:endParaRPr lang="fr-FR" dirty="0"/>
          </a:p>
          <a:p>
            <a:pPr marL="0" indent="0">
              <a:buNone/>
            </a:pPr>
            <a:r>
              <a:rPr lang="fr-FR" dirty="0"/>
              <a:t>Comme vous le voyez, il y a beaucoup de choses à demander et bien souvent au moment du rendez-vous, on a tendance à en oublier. </a:t>
            </a:r>
            <a:endParaRPr lang="fr-FR" dirty="0" smtClean="0"/>
          </a:p>
          <a:p>
            <a:pPr marL="0" indent="0">
              <a:buNone/>
            </a:pPr>
            <a:endParaRPr lang="fr-FR" dirty="0"/>
          </a:p>
          <a:p>
            <a:pPr marL="0" indent="0">
              <a:buNone/>
            </a:pPr>
            <a:r>
              <a:rPr lang="fr-FR" dirty="0"/>
              <a:t>Ce qui m’emmène à vous donner ces petites astuces que je mets en application lors de chaque consultation. </a:t>
            </a:r>
          </a:p>
          <a:p>
            <a:pPr marL="0" indent="0">
              <a:buNone/>
            </a:pPr>
            <a:endParaRPr lang="fr-FR" dirty="0"/>
          </a:p>
        </p:txBody>
      </p:sp>
    </p:spTree>
    <p:extLst>
      <p:ext uri="{BB962C8B-B14F-4D97-AF65-F5344CB8AC3E}">
        <p14:creationId xmlns:p14="http://schemas.microsoft.com/office/powerpoint/2010/main" val="1533450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N°2</a:t>
            </a:r>
            <a:endParaRPr lang="fr-FR" dirty="0"/>
          </a:p>
        </p:txBody>
      </p:sp>
      <p:sp>
        <p:nvSpPr>
          <p:cNvPr id="3" name="Espace réservé du contenu 2"/>
          <p:cNvSpPr>
            <a:spLocks noGrp="1"/>
          </p:cNvSpPr>
          <p:nvPr>
            <p:ph idx="1"/>
          </p:nvPr>
        </p:nvSpPr>
        <p:spPr/>
        <p:txBody>
          <a:bodyPr>
            <a:normAutofit fontScale="77500" lnSpcReduction="20000"/>
          </a:bodyPr>
          <a:lstStyle/>
          <a:p>
            <a:pPr marL="0" indent="0">
              <a:buNone/>
            </a:pPr>
            <a:r>
              <a:rPr lang="fr-FR" dirty="0" smtClean="0"/>
              <a:t>	1. Avant </a:t>
            </a:r>
            <a:r>
              <a:rPr lang="fr-FR" dirty="0"/>
              <a:t>votre visite, pensez à préparer une liste avec toutes les questions que vous vous posez et aussi toutes les inquiétudes que vous pouvez avoir. </a:t>
            </a:r>
          </a:p>
          <a:p>
            <a:pPr marL="0" indent="0">
              <a:buNone/>
            </a:pPr>
            <a:r>
              <a:rPr lang="fr-FR" dirty="0"/>
              <a:t>N’hésitez pas à garder cette liste bien visible afin de ne rien oublier. Mon rhumatologue a toujours le sourire quand il aperçoit la mienne. </a:t>
            </a:r>
          </a:p>
          <a:p>
            <a:pPr marL="0" indent="0">
              <a:buNone/>
            </a:pPr>
            <a:r>
              <a:rPr lang="fr-FR" dirty="0" smtClean="0"/>
              <a:t>	2. Vérifiez </a:t>
            </a:r>
            <a:r>
              <a:rPr lang="fr-FR" dirty="0"/>
              <a:t>que vous avez tous les documents utiles pour le bon déroulement de cette consultation :</a:t>
            </a:r>
          </a:p>
          <a:p>
            <a:pPr marL="0" indent="0">
              <a:buNone/>
            </a:pPr>
            <a:r>
              <a:rPr lang="fr-FR" dirty="0" smtClean="0"/>
              <a:t>		• Prise </a:t>
            </a:r>
            <a:r>
              <a:rPr lang="fr-FR" dirty="0"/>
              <a:t>de sang,</a:t>
            </a:r>
          </a:p>
          <a:p>
            <a:pPr marL="0" indent="0">
              <a:buNone/>
            </a:pPr>
            <a:r>
              <a:rPr lang="fr-FR" dirty="0" smtClean="0"/>
              <a:t>		• Dernières </a:t>
            </a:r>
            <a:r>
              <a:rPr lang="fr-FR" dirty="0"/>
              <a:t>radiographies, </a:t>
            </a:r>
          </a:p>
          <a:p>
            <a:pPr marL="0" indent="0">
              <a:buNone/>
            </a:pPr>
            <a:r>
              <a:rPr lang="fr-FR" dirty="0" smtClean="0"/>
              <a:t>		• Eventuellement </a:t>
            </a:r>
            <a:r>
              <a:rPr lang="fr-FR" dirty="0"/>
              <a:t>compte rendu d’autres rendez-vous médicaux (ORL, Ophtalmologue, Dermatologue</a:t>
            </a:r>
            <a:r>
              <a:rPr lang="fr-FR" dirty="0" smtClean="0"/>
              <a:t>…)</a:t>
            </a:r>
          </a:p>
          <a:p>
            <a:pPr marL="0" indent="0">
              <a:buNone/>
            </a:pPr>
            <a:endParaRPr lang="fr-FR" dirty="0"/>
          </a:p>
          <a:p>
            <a:pPr marL="0" indent="0">
              <a:buNone/>
            </a:pPr>
            <a:r>
              <a:rPr lang="fr-FR" dirty="0"/>
              <a:t>Perso j’ai fait l’acquisition d’un parapheur mais vous pouvez vous servir de différentes pochettes cartonnées. Je vous laisse à votre imagination et au plus pratique.</a:t>
            </a:r>
          </a:p>
          <a:p>
            <a:pPr marL="0" indent="0">
              <a:buNone/>
            </a:pPr>
            <a:endParaRPr lang="fr-FR" dirty="0"/>
          </a:p>
        </p:txBody>
      </p:sp>
    </p:spTree>
    <p:extLst>
      <p:ext uri="{BB962C8B-B14F-4D97-AF65-F5344CB8AC3E}">
        <p14:creationId xmlns:p14="http://schemas.microsoft.com/office/powerpoint/2010/main" val="48882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N°2</a:t>
            </a:r>
            <a:endParaRPr lang="fr-FR" dirty="0"/>
          </a:p>
        </p:txBody>
      </p:sp>
      <p:sp>
        <p:nvSpPr>
          <p:cNvPr id="3" name="Espace réservé du contenu 2"/>
          <p:cNvSpPr>
            <a:spLocks noGrp="1"/>
          </p:cNvSpPr>
          <p:nvPr>
            <p:ph idx="1"/>
          </p:nvPr>
        </p:nvSpPr>
        <p:spPr>
          <a:xfrm>
            <a:off x="457200" y="1988840"/>
            <a:ext cx="8229600" cy="4335760"/>
          </a:xfrm>
        </p:spPr>
        <p:txBody>
          <a:bodyPr>
            <a:normAutofit fontScale="62500" lnSpcReduction="20000"/>
          </a:bodyPr>
          <a:lstStyle/>
          <a:p>
            <a:pPr marL="0" indent="0">
              <a:buNone/>
            </a:pPr>
            <a:r>
              <a:rPr lang="fr-FR" dirty="0" smtClean="0"/>
              <a:t>	3. Si </a:t>
            </a:r>
            <a:r>
              <a:rPr lang="fr-FR" dirty="0"/>
              <a:t>entre deux rendez-vous, vous avez eu recours à un autre traitement (paracétamol, anti-inflammatoire…) pour une autre pathologie,  hors effets indésirables, pensez à lui en parler. En théorie votre pharmacien, médecin traitant connaissent les interactions entre deux médicaments mais il vaut mieux s’en assurer. </a:t>
            </a:r>
          </a:p>
          <a:p>
            <a:pPr marL="0" indent="0">
              <a:buNone/>
            </a:pPr>
            <a:endParaRPr lang="fr-FR" dirty="0"/>
          </a:p>
          <a:p>
            <a:pPr marL="0" indent="0">
              <a:buNone/>
            </a:pPr>
            <a:r>
              <a:rPr lang="fr-FR" dirty="0" smtClean="0"/>
              <a:t>	4. Si </a:t>
            </a:r>
            <a:r>
              <a:rPr lang="fr-FR" dirty="0"/>
              <a:t>vous avez eu recours à un régime alimentaire, un changement dans votre vie (travail, divorce, séparation, déménagement…) ou simplement avoir dû faire de gros efforts physiques, si vous avez des projets d’avenir (grossesse, voyage…) il faut également lui en faire part.</a:t>
            </a:r>
          </a:p>
          <a:p>
            <a:pPr marL="0" indent="0">
              <a:buNone/>
            </a:pPr>
            <a:endParaRPr lang="fr-FR" dirty="0"/>
          </a:p>
          <a:p>
            <a:pPr marL="0" indent="0">
              <a:buNone/>
            </a:pPr>
            <a:r>
              <a:rPr lang="fr-FR" dirty="0" smtClean="0"/>
              <a:t>	5. Et </a:t>
            </a:r>
            <a:r>
              <a:rPr lang="fr-FR" dirty="0"/>
              <a:t>pour finir, pensez à noter </a:t>
            </a:r>
            <a:r>
              <a:rPr lang="fr-FR" dirty="0" smtClean="0"/>
              <a:t>:</a:t>
            </a:r>
            <a:endParaRPr lang="fr-FR" dirty="0"/>
          </a:p>
          <a:p>
            <a:pPr marL="0" indent="0">
              <a:buNone/>
            </a:pPr>
            <a:r>
              <a:rPr lang="fr-FR" dirty="0" smtClean="0"/>
              <a:t>		• Dates </a:t>
            </a:r>
            <a:r>
              <a:rPr lang="fr-FR" dirty="0"/>
              <a:t>et symptômes des poussées.</a:t>
            </a:r>
          </a:p>
          <a:p>
            <a:pPr marL="0" indent="0">
              <a:buNone/>
            </a:pPr>
            <a:r>
              <a:rPr lang="fr-FR" dirty="0" smtClean="0"/>
              <a:t>		• Votre </a:t>
            </a:r>
            <a:r>
              <a:rPr lang="fr-FR" dirty="0"/>
              <a:t>état général (baisse de moral, manque de sommeil …)</a:t>
            </a:r>
          </a:p>
          <a:p>
            <a:pPr marL="0" indent="0">
              <a:buNone/>
            </a:pPr>
            <a:r>
              <a:rPr lang="fr-FR" dirty="0" smtClean="0"/>
              <a:t>		• Nouveaux </a:t>
            </a:r>
            <a:r>
              <a:rPr lang="fr-FR" dirty="0"/>
              <a:t>symptômes qui ont pu se greffer. </a:t>
            </a:r>
            <a:endParaRPr lang="fr-FR" dirty="0" smtClean="0"/>
          </a:p>
          <a:p>
            <a:pPr marL="0" indent="0">
              <a:buNone/>
            </a:pPr>
            <a:endParaRPr lang="fr-FR" dirty="0"/>
          </a:p>
          <a:p>
            <a:pPr marL="0" indent="0">
              <a:buNone/>
            </a:pPr>
            <a:r>
              <a:rPr lang="fr-FR" dirty="0"/>
              <a:t>Tous ces éléments peuvent l’emmener à vous prescrire un nouveau traitement dans le cas d’effets indésirables trop lourds,  de nouveaux examens médicaux, ou vous dirigez vers d’autres professionnels de la santé. </a:t>
            </a:r>
          </a:p>
          <a:p>
            <a:pPr marL="0" indent="0">
              <a:buNone/>
            </a:pPr>
            <a:endParaRPr lang="fr-FR" dirty="0"/>
          </a:p>
        </p:txBody>
      </p:sp>
    </p:spTree>
    <p:extLst>
      <p:ext uri="{BB962C8B-B14F-4D97-AF65-F5344CB8AC3E}">
        <p14:creationId xmlns:p14="http://schemas.microsoft.com/office/powerpoint/2010/main" val="4077437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FICHE CONSEIL N°2</a:t>
            </a: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FR" dirty="0"/>
              <a:t>Il faut savoir que votre participation à la consultation va permettre une meilleure prise en charge de votre maladie. Vous devez être franc et honnête sur la densité de vos douleurs. </a:t>
            </a:r>
          </a:p>
          <a:p>
            <a:pPr marL="0" indent="0">
              <a:buNone/>
            </a:pPr>
            <a:r>
              <a:rPr lang="fr-FR" dirty="0"/>
              <a:t>Toutes ces informations lui seront très utiles pour le bon déroulement du traitement et de votre prise en charge.</a:t>
            </a:r>
          </a:p>
          <a:p>
            <a:pPr marL="0" indent="0">
              <a:buNone/>
            </a:pPr>
            <a:r>
              <a:rPr lang="fr-FR" dirty="0"/>
              <a:t>Vous seule êtes en mesure de l’informer et/ou l’alerter sur votre état de santé. </a:t>
            </a:r>
          </a:p>
          <a:p>
            <a:pPr marL="0" indent="0">
              <a:buNone/>
            </a:pPr>
            <a:r>
              <a:rPr lang="fr-FR" dirty="0"/>
              <a:t>Surtout n’ayez pas peur de poser toutes les questions, de faire répéter ou réexpliquer si vous ne comprenez pas. Il n’y a pas de honte. </a:t>
            </a:r>
          </a:p>
          <a:p>
            <a:pPr marL="0" indent="0">
              <a:buNone/>
            </a:pPr>
            <a:r>
              <a:rPr lang="fr-FR" dirty="0" smtClean="0"/>
              <a:t> 			C’EST </a:t>
            </a:r>
            <a:r>
              <a:rPr lang="fr-FR" dirty="0"/>
              <a:t>VOTRE CORPS .</a:t>
            </a:r>
          </a:p>
          <a:p>
            <a:pPr marL="0" indent="0">
              <a:buNone/>
            </a:pPr>
            <a:endParaRPr lang="fr-FR" dirty="0"/>
          </a:p>
        </p:txBody>
      </p:sp>
    </p:spTree>
    <p:extLst>
      <p:ext uri="{BB962C8B-B14F-4D97-AF65-F5344CB8AC3E}">
        <p14:creationId xmlns:p14="http://schemas.microsoft.com/office/powerpoint/2010/main" val="729284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338</TotalTime>
  <Words>307</Words>
  <Application>Microsoft Office PowerPoint</Application>
  <PresentationFormat>Affichage à l'écran (4:3)</PresentationFormat>
  <Paragraphs>41</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Débit</vt:lpstr>
      <vt:lpstr>ASSOCIATION LES MAUX DE SPONDY-MYALGIE</vt:lpstr>
      <vt:lpstr>FICHE CONSEIL N°2</vt:lpstr>
      <vt:lpstr>FICHE CONSEIL N°2</vt:lpstr>
      <vt:lpstr>FICHE CONSEIL N°2</vt:lpstr>
      <vt:lpstr>FICHE CONSEIL N°2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SPONDYLARTHRITE ANKYLOSANTE - FIBROMYALGIE</dc:title>
  <dc:creator>jeanmimile</dc:creator>
  <cp:lastModifiedBy>jeanmimile</cp:lastModifiedBy>
  <cp:revision>20</cp:revision>
  <dcterms:created xsi:type="dcterms:W3CDTF">2021-12-16T11:41:24Z</dcterms:created>
  <dcterms:modified xsi:type="dcterms:W3CDTF">2021-12-17T10:40:58Z</dcterms:modified>
</cp:coreProperties>
</file>